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64553" autoAdjust="0"/>
  </p:normalViewPr>
  <p:slideViewPr>
    <p:cSldViewPr snapToGrid="0">
      <p:cViewPr>
        <p:scale>
          <a:sx n="86" d="100"/>
          <a:sy n="86" d="100"/>
        </p:scale>
        <p:origin x="-900" y="83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181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t>09/08/1436</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ica-uk.org.uk/books-&amp;-resource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books.google.es/books/about/The_Facilitator_s_Toolkit.html?id=H7ssJwAACAAJ&amp;redir_esc=y" TargetMode="External"/><Relationship Id="rId3" Type="http://schemas.openxmlformats.org/officeDocument/2006/relationships/hyperlink" Target="http://en.wikipedia.org/wiki/Andragogy" TargetMode="External"/><Relationship Id="rId7" Type="http://schemas.openxmlformats.org/officeDocument/2006/relationships/hyperlink" Target="http://www.idrc.ca/EN/Resources/Publications/Pages/IDRCBookDetails.aspx?PublicationID=865"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www.unhcr.org/4371d7c92.pdf" TargetMode="External"/><Relationship Id="rId5" Type="http://schemas.openxmlformats.org/officeDocument/2006/relationships/hyperlink" Target="http://resourcecentre.savethechildren.se/library/arc-resource-pack-facilitators-toolkit" TargetMode="External"/><Relationship Id="rId4" Type="http://schemas.openxmlformats.org/officeDocument/2006/relationships/hyperlink" Target="http://teachinglearningresources.pbworks.com/w/page/30310516/Andragogy--Adult%20Learning%20Theory" TargetMode="External"/><Relationship Id="rId9" Type="http://schemas.openxmlformats.org/officeDocument/2006/relationships/hyperlink" Target="http://www.sphereproject.org/resources"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sphereproject.org/resources"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urveymonkey.com/r/TrainingPackage"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mailto:learning@sphereproject.org"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mailto:sylvierobertconsulting@yahoo.fr" TargetMode="External"/><Relationship Id="rId7" Type="http://schemas.openxmlformats.org/officeDocument/2006/relationships/hyperlink" Target="mailto:kabulkelly1@yahoo.co.uk"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www.interworksmadison.com/publications-training-resources/sphere" TargetMode="External"/><Relationship Id="rId5" Type="http://schemas.openxmlformats.org/officeDocument/2006/relationships/hyperlink" Target="http://www.communityworldservice.asia/" TargetMode="External"/><Relationship Id="rId4" Type="http://schemas.openxmlformats.org/officeDocument/2006/relationships/hyperlink" Target="mailto:astriddevalon@gmail.com"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دليل مدرّب اسفير </a:t>
            </a:r>
            <a:endParaRPr lang="ar-TN"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ctr"/>
            <a:endParaRPr lang="en-US" sz="1200" b="1" i="0" smtClean="0">
              <a:solidFill>
                <a:srgbClr val="365F91"/>
              </a:solidFill>
              <a:latin typeface="Traditional Arabic" panose="02020603050405020304" pitchFamily="18" charset="-78"/>
              <a:cs typeface="Traditional Arabic" panose="02020603050405020304" pitchFamily="18" charset="-78"/>
            </a:endParaRPr>
          </a:p>
          <a:p>
            <a:pPr algn="ct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الجزء "أ": معلومات أساسية حول مجموعة اسفير التدريبية 2015</a:t>
            </a:r>
            <a:endParaRPr lang="ar-TN"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rtl="1"/>
            <a:endParaRPr lang="en-US" sz="1200" b="1" i="0" smtClean="0">
              <a:solidFill>
                <a:srgbClr val="E36C0A"/>
              </a:solidFill>
              <a:latin typeface="Traditional Arabic" panose="02020603050405020304" pitchFamily="18" charset="-78"/>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مقدمة حول مجموعة اسفير التدريبية 2015</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ماهي هذه المجموعة؟</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لمحة حول مجموعة اسفير التدريبية 2015</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ماذا ستجد في مجموعة اسفير التدريبية 2015 الجديدة؟</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القواعد المتعلقة باستعمال مجموعة اسفير التدريبية 2015</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كيف يمكنك أن تستعمل مواد اسفير التدريبية؟</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الملاحظات وعملية التنقيح</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كيف يمكنك المساهمة في تحسين جودة هذه المواد التدريبية؟</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شكر وتقدير</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من ساهم في تأليف مجموعة اسفير التدريبية 2015؟</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1" algn="r"/>
            <a:endParaRPr lang="ar-TN" sz="1200" i="0" smtClean="0">
              <a:latin typeface="Traditional Arabic" panose="02020603050405020304" pitchFamily="18" charset="-78"/>
              <a:cs typeface="Traditional Arabic" panose="02020603050405020304" pitchFamily="18" charset="-78"/>
            </a:endParaRPr>
          </a:p>
          <a:p>
            <a:pPr lvl="1" algn="r"/>
            <a:endParaRPr lang="en-US" sz="1200" i="0" smtClean="0">
              <a:latin typeface="Traditional Arabic" panose="02020603050405020304" pitchFamily="18" charset="-78"/>
              <a:cs typeface="Traditional Arabic" panose="02020603050405020304" pitchFamily="18" charset="-78"/>
            </a:endParaRPr>
          </a:p>
          <a:p>
            <a:pPr algn="ct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الجزء "ب": م أساسيات لتعليم الراشدين وتدريبهم حول اسفير</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endParaRPr lang="ar-TN"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تذكير موجز حول تعليم الراشدين وتدريبهم</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ما الذي يحث الراشدين على التعلم؟</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دروس مستخلصة من التدريب المتعلق باسفير </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ما الذي تعلمناه منذ سنة 2000 وكيف يمكننا استغلاله؟</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نصائح للمدربين المسؤولين على التدريب الخاص باسفير</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ماهي النصائح الاساسية للقيام بالتدريب على احسن وجه؟</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من التدريب الى تعلم وتطبيق اسفير</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ما الذي تعلمناه منذ سنة 2000؟</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مراجع اخرى</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      اين يمكنك العثور على معلومات ووسائل قيمة؟</a:t>
            </a:r>
            <a:endParaRPr lang="ar-TN"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ct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الجزء "ت": تدريب اسفير الخاص بك في خمس خطوات</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endParaRPr lang="ar-TN"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تحديد الاهداف من التدريب</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ما الذي تحتاج لفهمه من خلال سياق التدريب الخاص بك؟ </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التخطيط للتدريب الخاص بك</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ما الذي تحتاج الى تنسيقه مسبقا؟ </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التصميم لتدريب اسفير الخاص بك</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ماهي الخطوات الاساسية التي ينبغي عليك اتباعها؟  </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تسيير تدريب اسفير الخاص بك</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كيف يمكنك تحقيق الاهداف التي قمت بوضعها مسبقا؟ </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تقييم التدريب ومتابعة الدورة التعليمية</a:t>
            </a:r>
            <a:endParaRPr lang="fr-CH" sz="1200" b="1"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i="0" kern="1200" smtClean="0">
                <a:solidFill>
                  <a:schemeClr val="tx1"/>
                </a:solidFill>
                <a:effectLst/>
                <a:latin typeface="Traditional Arabic" panose="02020603050405020304" pitchFamily="18" charset="-78"/>
                <a:ea typeface="+mn-ea"/>
                <a:cs typeface="Traditional Arabic" panose="02020603050405020304" pitchFamily="18" charset="-78"/>
              </a:rPr>
              <a:t>لا يقتصر التعلم على هذه المرحلة، فماهي المرحلة المقبلة؟</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a:t>
            </a:fld>
            <a:endParaRPr lang="ar-SA"/>
          </a:p>
        </p:txBody>
      </p:sp>
    </p:spTree>
    <p:extLst>
      <p:ext uri="{BB962C8B-B14F-4D97-AF65-F5344CB8AC3E}">
        <p14:creationId xmlns:p14="http://schemas.microsoft.com/office/powerpoint/2010/main" val="2128495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gn="r" rtl="1">
              <a:lnSpc>
                <a:spcPts val="1400"/>
              </a:lnSpc>
              <a:spcBef>
                <a:spcPts val="800"/>
              </a:spcBef>
              <a:spcAft>
                <a:spcPts val="0"/>
              </a:spcAft>
              <a:buAutoNum type="arabicPeriod" startAt="2"/>
            </a:pPr>
            <a:r>
              <a:rPr lang="ar-SA" sz="1800" b="1" smtClean="0">
                <a:solidFill>
                  <a:srgbClr val="004386"/>
                </a:solidFill>
                <a:effectLst/>
                <a:latin typeface="Times New Roman"/>
                <a:ea typeface="Times New Roman"/>
                <a:cs typeface="Traditional Arabic"/>
              </a:rPr>
              <a:t>دروس مستخلصة من التّدريب حول اسفير</a:t>
            </a:r>
            <a:endParaRPr lang="ar-TN" sz="1800" b="1" smtClean="0">
              <a:solidFill>
                <a:srgbClr val="004386"/>
              </a:solidFill>
              <a:effectLst/>
              <a:latin typeface="Times New Roman"/>
              <a:ea typeface="Times New Roman"/>
              <a:cs typeface="Traditional Arabic"/>
            </a:endParaRPr>
          </a:p>
          <a:p>
            <a:pPr marL="228600" indent="-228600" algn="r" rtl="1">
              <a:lnSpc>
                <a:spcPts val="1400"/>
              </a:lnSpc>
              <a:spcBef>
                <a:spcPts val="800"/>
              </a:spcBef>
              <a:spcAft>
                <a:spcPts val="0"/>
              </a:spcAft>
              <a:buAutoNum type="arabicPeriod" startAt="2"/>
            </a:pPr>
            <a:endParaRPr lang="fr-CH" sz="1100" smtClean="0">
              <a:effectLst/>
              <a:latin typeface="Times New Roman"/>
              <a:ea typeface="Times New Roman"/>
            </a:endParaRPr>
          </a:p>
          <a:p>
            <a:pPr algn="r" rtl="1">
              <a:lnSpc>
                <a:spcPts val="1400"/>
              </a:lnSpc>
              <a:spcBef>
                <a:spcPts val="800"/>
              </a:spcBef>
              <a:spcAft>
                <a:spcPts val="0"/>
              </a:spcAft>
            </a:pPr>
            <a:r>
              <a:rPr lang="ar-SA" sz="1200" kern="1600" smtClean="0">
                <a:effectLst/>
                <a:latin typeface="Times New Roman"/>
                <a:ea typeface="Times New Roman"/>
                <a:cs typeface="Traditional Arabic"/>
              </a:rPr>
              <a:t>قام بعض مُدرّبي اسفير بتبادل جملة من العبر المستخلصة والاقتراحات بهدف تحسين تقديم التدريب.هذه ليست إلاّ لمحة أوّلية لما يجب أخذه بعين الاعتبار.(مقتطف من "التّقرير الخاصّ بتدريب اسفير لسنة </a:t>
            </a:r>
            <a:r>
              <a:rPr lang="ar-SA" sz="1050" kern="1600" smtClean="0">
                <a:effectLst/>
                <a:latin typeface="Times New Roman"/>
                <a:ea typeface="Times New Roman"/>
                <a:cs typeface="Traditional Arabic"/>
              </a:rPr>
              <a:t>2009</a:t>
            </a:r>
            <a:r>
              <a:rPr lang="ar-SA" sz="1200" kern="1600" smtClean="0">
                <a:effectLst/>
                <a:latin typeface="Times New Roman"/>
                <a:ea typeface="Times New Roman"/>
                <a:cs typeface="Traditional Arabic"/>
              </a:rPr>
              <a:t>")</a:t>
            </a:r>
            <a:endParaRPr lang="ar-TN" sz="1200" kern="1600" smtClean="0">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ورشات العمل</a:t>
            </a: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اقتران ورشات عمل اسفير بدراسة حالات وسيناريوهات ترتكز على التّجارب المحلّية والمواد التّي وقع ترجمتها إلى اللّغة المحلّية</a:t>
            </a:r>
            <a:r>
              <a:rPr lang="ar-SA" sz="1100" b="1" smtClean="0">
                <a:effectLst/>
                <a:latin typeface="Times New Roman"/>
                <a:ea typeface="Times New Roman"/>
              </a:rPr>
              <a:t>.</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حثّهم على المشاركة والتّفاعل من خلال أمثلة</a:t>
            </a:r>
            <a:r>
              <a:rPr lang="ar-SA" sz="1200" b="1" smtClean="0">
                <a:effectLst/>
                <a:latin typeface="Times New Roman"/>
                <a:ea typeface="Times New Roman"/>
              </a:rPr>
              <a:t>.</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التّنظيم الجيّد: يعتبر اختيار خلفيّات المشاركين المناسبة، ومكان اللّقاء</a:t>
            </a:r>
            <a:r>
              <a:rPr lang="ar-TN" sz="1100" b="1" smtClean="0">
                <a:effectLst/>
                <a:latin typeface="Times New Roman"/>
                <a:ea typeface="Times New Roman"/>
              </a:rPr>
              <a:t>، </a:t>
            </a:r>
            <a:r>
              <a:rPr lang="ar-SA" sz="1200" smtClean="0">
                <a:effectLst/>
                <a:latin typeface="Times New Roman"/>
                <a:ea typeface="Times New Roman"/>
                <a:cs typeface="Traditional Arabic"/>
              </a:rPr>
              <a:t>وحجم الغرفة مع مساحة كافية للتمارين التي تتطلّب مشاركة جميع الحاضرين، ومدة التدريب وكمية المواد المتاحة ضّروريّا لإنجاح هذا الحدث. </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نشر دورات تدريبيّة قصيرة على مدار السنة للمشاركين الذّين لا يمكنهم حضور ورشة عمل طويلة بسبب جدولهم الزّمني المكتظّ.</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خلط المشاركين في مجموعات شاملة تتكوّن من جميع المنظّمات والخلفيّات الموجودة بهدف إثراء تبادل الخبرات، على</a:t>
            </a:r>
            <a:r>
              <a:rPr lang="ar-SA" sz="1100" b="1" smtClean="0">
                <a:effectLst/>
                <a:latin typeface="Times New Roman"/>
                <a:ea typeface="Times New Roman"/>
              </a:rPr>
              <a:t> </a:t>
            </a:r>
            <a:r>
              <a:rPr lang="ar-SA" sz="1200" smtClean="0">
                <a:effectLst/>
                <a:latin typeface="Times New Roman"/>
                <a:ea typeface="Times New Roman"/>
                <a:cs typeface="Traditional Arabic"/>
              </a:rPr>
              <a:t>سبيل المثال، خلط المجتمعات مع الحكومات.</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عقد برامج تدريبية مشتركة تتمحور حور اسفير والوسائل الآخرى المتعلّقة بالجودة والمساءلة لتعزيز مؤهّلات هذه المبادرات.</a:t>
            </a:r>
            <a:endParaRPr lang="ar-TN" sz="1200" smtClean="0">
              <a:effectLst/>
              <a:latin typeface="Times New Roman"/>
              <a:ea typeface="Times New Roman"/>
              <a:cs typeface="Traditional Arabic"/>
            </a:endParaRPr>
          </a:p>
          <a:p>
            <a:pPr marL="342900" lvl="0" indent="-342900" algn="r" rtl="1">
              <a:lnSpc>
                <a:spcPts val="1400"/>
              </a:lnSpc>
              <a:spcBef>
                <a:spcPts val="600"/>
              </a:spcBef>
              <a:spcAft>
                <a:spcPts val="0"/>
              </a:spcAft>
              <a:buClr>
                <a:srgbClr val="004386"/>
              </a:buClr>
              <a:buSzPts val="900"/>
              <a:buFont typeface="Symbol"/>
              <a:buChar char=""/>
            </a:pPr>
            <a:endParaRPr lang="ar-TN" sz="1200" smtClean="0">
              <a:effectLst/>
              <a:latin typeface="Times New Roman"/>
              <a:ea typeface="Times New Roman"/>
              <a:cs typeface="Traditional Arabic"/>
            </a:endParaRPr>
          </a:p>
          <a:p>
            <a:pPr marL="342900" lvl="0" indent="-342900" algn="r" rtl="1">
              <a:lnSpc>
                <a:spcPts val="1400"/>
              </a:lnSpc>
              <a:spcBef>
                <a:spcPts val="600"/>
              </a:spcBef>
              <a:spcAft>
                <a:spcPts val="0"/>
              </a:spcAft>
              <a:buClr>
                <a:srgbClr val="004386"/>
              </a:buClr>
              <a:buSzPts val="900"/>
              <a:buFont typeface="Symbol"/>
              <a:buChar char=""/>
            </a:pPr>
            <a:endParaRPr lang="fr-CH" sz="1100" smtClean="0">
              <a:effectLst/>
              <a:latin typeface="Times New Roman"/>
              <a:ea typeface="Times New Roman"/>
            </a:endParaRPr>
          </a:p>
          <a:p>
            <a:pPr marL="180340" indent="-180340" algn="r" rtl="1">
              <a:lnSpc>
                <a:spcPts val="1400"/>
              </a:lnSpc>
              <a:spcBef>
                <a:spcPts val="600"/>
              </a:spcBef>
              <a:spcAft>
                <a:spcPts val="0"/>
              </a:spcAft>
            </a:pPr>
            <a:r>
              <a:rPr lang="ar-SA" sz="1200" b="1" kern="1600" smtClean="0">
                <a:solidFill>
                  <a:srgbClr val="004386"/>
                </a:solidFill>
                <a:effectLst/>
                <a:latin typeface="Times New Roman"/>
                <a:ea typeface="Times New Roman"/>
                <a:cs typeface="Traditional Arabic"/>
              </a:rPr>
              <a:t>تنظيم دورات حول اسفير في برامج تدريبيّة آخرى</a:t>
            </a:r>
            <a:r>
              <a:rPr lang="ar-SA" sz="1050" b="1" smtClean="0">
                <a:effectLst/>
                <a:latin typeface="Times New Roman"/>
                <a:ea typeface="Times New Roman"/>
              </a:rPr>
              <a:t> </a:t>
            </a:r>
            <a:endParaRPr lang="ar-TN" sz="1050" b="1" smtClean="0">
              <a:effectLst/>
              <a:latin typeface="Times New Roman"/>
              <a:ea typeface="Times New Roman"/>
            </a:endParaRPr>
          </a:p>
          <a:p>
            <a:pPr marL="180340" indent="-180340" algn="r" rtl="1">
              <a:lnSpc>
                <a:spcPts val="1400"/>
              </a:lnSpc>
              <a:spcBef>
                <a:spcPts val="600"/>
              </a:spcBef>
              <a:spcAft>
                <a:spcPts val="0"/>
              </a:spcAft>
            </a:pP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التّركيز على الهدف من التّدريب واهتمام المشاركين. </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الحفاظ على التوازن بين الجوانب التقنية لاسفير والتّأكيد على النهج القائم على الحقوق وعلى الجودة والمساءلة في العمل الإنساني. على سبيل المثال،</a:t>
            </a:r>
            <a:r>
              <a:rPr lang="ar-SA" sz="1200" b="1" smtClean="0">
                <a:effectLst/>
                <a:latin typeface="Times New Roman"/>
                <a:ea typeface="Times New Roman"/>
                <a:cs typeface="Traditional Arabic"/>
              </a:rPr>
              <a:t> </a:t>
            </a:r>
            <a:r>
              <a:rPr lang="ar-SA" sz="1200" smtClean="0">
                <a:effectLst/>
                <a:latin typeface="Times New Roman"/>
                <a:ea typeface="Times New Roman"/>
                <a:cs typeface="Traditional Arabic"/>
              </a:rPr>
              <a:t>البدء بالميثاق الإنساني لتوضيح المعايير الدّنيا لاسفير.</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قد لا يملك المشاركون أحيانا المعرفة الكافية عن مشروع اسفير. لذلك قم بعرض شرائح تمهيديّة حول مشروع اسفير ثمّ انتقل بسلاسة للفصول التّقنيّة.  </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قم بإرفاق مجموعة من الفيديوهات (على سبيل المثال فيديو "مدونة السلوك" و"المحادثة").</a:t>
            </a:r>
            <a:endParaRPr lang="ar-TN" sz="1200" smtClean="0">
              <a:effectLst/>
              <a:latin typeface="Times New Roman"/>
              <a:ea typeface="Times New Roman"/>
              <a:cs typeface="Traditional Arabic"/>
            </a:endParaRPr>
          </a:p>
          <a:p>
            <a:pPr marL="342900" lvl="0" indent="-342900" algn="r" rtl="1">
              <a:lnSpc>
                <a:spcPts val="1400"/>
              </a:lnSpc>
              <a:spcBef>
                <a:spcPts val="800"/>
              </a:spcBef>
              <a:spcAft>
                <a:spcPts val="0"/>
              </a:spcAft>
              <a:buClr>
                <a:srgbClr val="004386"/>
              </a:buClr>
              <a:buSzPts val="900"/>
              <a:buFont typeface="Symbol"/>
              <a:buChar char=""/>
            </a:pPr>
            <a:endParaRPr lang="ar-TN" sz="1200" smtClean="0">
              <a:effectLst/>
              <a:latin typeface="Times New Roman"/>
              <a:ea typeface="Times New Roman"/>
              <a:cs typeface="Traditional Arabic"/>
            </a:endParaRPr>
          </a:p>
          <a:p>
            <a:pPr marL="342900" lvl="0" indent="-342900" algn="r" rtl="1">
              <a:lnSpc>
                <a:spcPts val="1400"/>
              </a:lnSpc>
              <a:spcBef>
                <a:spcPts val="800"/>
              </a:spcBef>
              <a:spcAft>
                <a:spcPts val="0"/>
              </a:spcAft>
              <a:buClr>
                <a:srgbClr val="004386"/>
              </a:buClr>
              <a:buSzPts val="900"/>
              <a:buFont typeface="Symbol"/>
              <a:buChar char=""/>
            </a:pPr>
            <a:endParaRPr lang="fr-CH" sz="1100" smtClean="0">
              <a:effectLst/>
              <a:latin typeface="Times New Roman"/>
              <a:ea typeface="Times New Roman"/>
            </a:endParaRPr>
          </a:p>
          <a:p>
            <a:pPr marL="180340" indent="-180340"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الأنشطة التّعليمية</a:t>
            </a:r>
            <a:endParaRPr lang="ar-TN" sz="1200" b="1" kern="1600" smtClean="0">
              <a:solidFill>
                <a:srgbClr val="004386"/>
              </a:solidFill>
              <a:effectLst/>
              <a:latin typeface="Times New Roman"/>
              <a:ea typeface="Times New Roman"/>
              <a:cs typeface="Traditional Arabic"/>
            </a:endParaRPr>
          </a:p>
          <a:p>
            <a:pPr marL="180340" indent="-180340" algn="r" rtl="1">
              <a:lnSpc>
                <a:spcPts val="1400"/>
              </a:lnSpc>
              <a:spcBef>
                <a:spcPts val="800"/>
              </a:spcBef>
              <a:spcAft>
                <a:spcPts val="0"/>
              </a:spcAft>
            </a:pPr>
            <a:endParaRPr lang="ar-TN" sz="1200" b="1" kern="1600" smtClean="0">
              <a:solidFill>
                <a:srgbClr val="004386"/>
              </a:solidFill>
              <a:effectLst/>
              <a:latin typeface="Times New Roman"/>
              <a:ea typeface="Times New Roman"/>
              <a:cs typeface="Traditional Arabic"/>
            </a:endParaRPr>
          </a:p>
          <a:p>
            <a:pPr marL="180340" indent="-180340" algn="r" rtl="1">
              <a:lnSpc>
                <a:spcPts val="1400"/>
              </a:lnSpc>
              <a:spcBef>
                <a:spcPts val="800"/>
              </a:spcBef>
              <a:spcAft>
                <a:spcPts val="0"/>
              </a:spcAft>
            </a:pP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عندما تقوم ببرمجة أنشطة ميدانيّة، يجب أن تقوم بإعلام السّلطات و/أو قادة المجتمع مسبّقا خاصّة في حالة إذا ما عانى السّكان مؤخّرا من حالة طوارئ وكانوا بالفعل موضوع تقديرات. تكون هذه الأنشطة فعّالة عندما يكون عند النّاس معرفة جيّدة باسفير.</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مراجعة العمل خلال الاستجابة للكوارث يمكن أن يوفّر فرصا جيّدة لتدريب الموظفين الميدانيين حول اسفير.</a:t>
            </a:r>
            <a:endParaRPr lang="ar-TN" sz="1200" smtClean="0">
              <a:effectLst/>
              <a:latin typeface="Times New Roman"/>
              <a:ea typeface="Times New Roman"/>
              <a:cs typeface="Traditional Arabic"/>
            </a:endParaRPr>
          </a:p>
          <a:p>
            <a:pPr marL="342900" lvl="0" indent="-342900" algn="r" rtl="1">
              <a:lnSpc>
                <a:spcPts val="1400"/>
              </a:lnSpc>
              <a:spcBef>
                <a:spcPts val="800"/>
              </a:spcBef>
              <a:spcAft>
                <a:spcPts val="0"/>
              </a:spcAft>
              <a:buClr>
                <a:srgbClr val="004386"/>
              </a:buClr>
              <a:buSzPts val="900"/>
              <a:buFont typeface="Symbol"/>
              <a:buChar char=""/>
            </a:pPr>
            <a:endParaRPr lang="ar-TN" sz="1200" smtClean="0">
              <a:effectLst/>
              <a:latin typeface="Times New Roman"/>
              <a:ea typeface="Times New Roman"/>
              <a:cs typeface="Traditional Arabic"/>
            </a:endParaRPr>
          </a:p>
          <a:p>
            <a:pPr marL="342900" lvl="0" indent="-342900" algn="r" rtl="1">
              <a:lnSpc>
                <a:spcPts val="1400"/>
              </a:lnSpc>
              <a:spcBef>
                <a:spcPts val="800"/>
              </a:spcBef>
              <a:spcAft>
                <a:spcPts val="0"/>
              </a:spcAft>
              <a:buClr>
                <a:srgbClr val="004386"/>
              </a:buClr>
              <a:buSzPts val="900"/>
              <a:buFont typeface="Symbol"/>
              <a:buChar char=""/>
            </a:pPr>
            <a:endParaRPr lang="fr-CH" sz="1100" smtClean="0">
              <a:effectLst/>
              <a:latin typeface="Times New Roman"/>
              <a:ea typeface="Times New Roman"/>
            </a:endParaRPr>
          </a:p>
          <a:p>
            <a:pPr marL="180340" indent="-180340"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المؤسسات الأكاديمية والتدريبية</a:t>
            </a:r>
            <a:endParaRPr lang="ar-TN" sz="1200" b="1" kern="1600" smtClean="0">
              <a:solidFill>
                <a:srgbClr val="004386"/>
              </a:solidFill>
              <a:effectLst/>
              <a:latin typeface="Times New Roman"/>
              <a:ea typeface="Times New Roman"/>
              <a:cs typeface="Traditional Arabic"/>
            </a:endParaRPr>
          </a:p>
          <a:p>
            <a:pPr marL="180340" indent="-180340" algn="r" rtl="1">
              <a:lnSpc>
                <a:spcPts val="1400"/>
              </a:lnSpc>
              <a:spcBef>
                <a:spcPts val="800"/>
              </a:spcBef>
              <a:spcAft>
                <a:spcPts val="0"/>
              </a:spcAft>
            </a:pPr>
            <a:endParaRPr lang="ar-TN" sz="1200" b="1" kern="1600" smtClean="0">
              <a:solidFill>
                <a:srgbClr val="004386"/>
              </a:solidFill>
              <a:effectLst/>
              <a:latin typeface="Times New Roman"/>
              <a:ea typeface="Times New Roman"/>
              <a:cs typeface="Traditional Arabic"/>
            </a:endParaRPr>
          </a:p>
          <a:p>
            <a:pPr marL="180340" indent="-180340" algn="r" rtl="1">
              <a:lnSpc>
                <a:spcPts val="1400"/>
              </a:lnSpc>
              <a:spcBef>
                <a:spcPts val="800"/>
              </a:spcBef>
              <a:spcAft>
                <a:spcPts val="0"/>
              </a:spcAft>
            </a:pP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تطوير المواد التدريبية لتتلاءم مع مستوى الطّلاب إذ يعتبر دمج اسفير  في المقررات الدراسية أمرا جيّدا.</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 تنظيم المزيد من الأنشطة التعليمية حول اسفير مع الشّباب نظرا لإمكانية استعمال قدرتهم كعوامل للتغيير</a:t>
            </a:r>
            <a:r>
              <a:rPr lang="ar-SA" sz="1100" smtClean="0">
                <a:effectLst/>
                <a:latin typeface="Times New Roman"/>
                <a:ea typeface="Times New Roman"/>
              </a:rPr>
              <a:t>.</a:t>
            </a:r>
            <a:endParaRPr lang="ar-TN"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endParaRPr lang="ar-TN"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endParaRPr lang="fr-CH" sz="1100" smtClean="0">
              <a:effectLst/>
              <a:latin typeface="Times New Roman"/>
              <a:ea typeface="Times New Roman"/>
            </a:endParaRPr>
          </a:p>
          <a:p>
            <a:pPr algn="r" rtl="1">
              <a:spcBef>
                <a:spcPts val="1200"/>
              </a:spcBef>
              <a:spcAft>
                <a:spcPts val="0"/>
              </a:spcAft>
              <a:tabLst>
                <a:tab pos="5941060" algn="r"/>
              </a:tabLst>
            </a:pPr>
            <a:r>
              <a:rPr lang="ar-SA" sz="1200" b="1" kern="1600" smtClean="0">
                <a:solidFill>
                  <a:srgbClr val="004386"/>
                </a:solidFill>
                <a:effectLst/>
                <a:latin typeface="Tahoma"/>
                <a:ea typeface="Times New Roman"/>
                <a:cs typeface="Traditional Arabic"/>
              </a:rPr>
              <a:t>الفئات المستهدفة</a:t>
            </a:r>
            <a:endParaRPr lang="ar-TN" sz="12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ar-TN" sz="12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تكثيف دورات اسفير التدريبية  مع المنظمات المحلية.</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تركيز جهد إضافي لدعم تدريب العاملين في الميدان، وموظفي الإدارة الوسطى والتّنمية على المدى الطويل بصفتهم  أول المستجيبين في أوقات الأزمات.</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تكثيف دورات اسفير التّدريبيّة مع وكالات الأمم المتّحدة. </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تكثيف الدّروس المتعلّقة باسفير مع الحكومات وخاصّة السّلطات المحليّة لمزيد تغلغل اسفير داخل المجتمع وتحقيق السيطرة التدريجيّة للمعايير الدنيا لاسفير وطنيّا. تدريب جميع موظفي إدارة مخاطر الكوارث ذات الصلة، بغض النظر عن مركزهم.</a:t>
            </a:r>
            <a:endParaRPr lang="fr-CH" sz="1100" smtClean="0">
              <a:effectLst/>
              <a:latin typeface="Times New Roman"/>
              <a:ea typeface="Times New Roman"/>
            </a:endParaRPr>
          </a:p>
          <a:p>
            <a:pPr marL="1257300" lvl="2" indent="-342900" algn="r" rtl="1">
              <a:lnSpc>
                <a:spcPts val="1400"/>
              </a:lnSpc>
              <a:spcBef>
                <a:spcPts val="800"/>
              </a:spcBef>
              <a:spcAft>
                <a:spcPts val="0"/>
              </a:spcAft>
              <a:buClr>
                <a:srgbClr val="004386"/>
              </a:buClr>
              <a:buFont typeface="Symbol"/>
              <a:buChar char=""/>
            </a:pPr>
            <a:r>
              <a:rPr lang="ar-SA" sz="1200" smtClean="0">
                <a:effectLst/>
                <a:latin typeface="Times New Roman"/>
                <a:ea typeface="Times New Roman"/>
                <a:cs typeface="Traditional Arabic"/>
              </a:rPr>
              <a:t>التّطرّق لجوانب اسفير المتعلقة بالنهج القائم على الحقوق، والحياة بكرامة والمشاركة والمساءلة يمكن أن تُفضي الى حساسيات مع الحكومات. وفي الوقت نفسه، تعتبر هذه المناقشات حاسمة.</a:t>
            </a:r>
            <a:endParaRPr lang="fr-CH" sz="1100" smtClean="0">
              <a:effectLst/>
              <a:latin typeface="Times New Roman"/>
              <a:ea typeface="Times New Roman"/>
              <a:cs typeface="Symbol"/>
            </a:endParaRPr>
          </a:p>
          <a:p>
            <a:pPr marL="1257300" lvl="2" indent="-342900" algn="r" rtl="1">
              <a:lnSpc>
                <a:spcPts val="1400"/>
              </a:lnSpc>
              <a:spcBef>
                <a:spcPts val="400"/>
              </a:spcBef>
              <a:spcAft>
                <a:spcPts val="0"/>
              </a:spcAft>
              <a:buClr>
                <a:srgbClr val="0065A4"/>
              </a:buClr>
              <a:buFont typeface="Times New Roman"/>
              <a:buChar char="–"/>
            </a:pPr>
            <a:r>
              <a:rPr lang="ar-SA" sz="1200" smtClean="0">
                <a:effectLst/>
                <a:latin typeface="Times New Roman"/>
                <a:ea typeface="Times New Roman"/>
                <a:cs typeface="Traditional Arabic"/>
              </a:rPr>
              <a:t>تجديد الدّعوة لاسفير عندما يوجد تغيير في الحكومة.</a:t>
            </a:r>
            <a:endParaRPr lang="fr-CH" sz="1100" smtClean="0">
              <a:effectLst/>
              <a:latin typeface="Times New Roman"/>
              <a:ea typeface="Times New Roman"/>
            </a:endParaRPr>
          </a:p>
          <a:p>
            <a:pPr marL="1257300" lvl="2" indent="-342900" algn="r" rtl="1">
              <a:lnSpc>
                <a:spcPts val="1400"/>
              </a:lnSpc>
              <a:spcBef>
                <a:spcPts val="400"/>
              </a:spcBef>
              <a:spcAft>
                <a:spcPts val="0"/>
              </a:spcAft>
              <a:buClr>
                <a:srgbClr val="0065A4"/>
              </a:buClr>
              <a:buFont typeface="Times New Roman"/>
              <a:buChar char="–"/>
            </a:pPr>
            <a:r>
              <a:rPr lang="ar-SA" sz="1200" smtClean="0">
                <a:effectLst/>
                <a:latin typeface="Times New Roman"/>
                <a:ea typeface="Times New Roman"/>
                <a:cs typeface="Traditional Arabic"/>
              </a:rPr>
              <a:t>يعتبر اقتراب موسم الكارثة أفضل وقت لاقتراح ورشات العمل المناسبة على الحكومات.  </a:t>
            </a:r>
            <a:endParaRPr lang="fr-CH" sz="1100" smtClean="0">
              <a:effectLst/>
              <a:latin typeface="Times New Roman"/>
              <a:ea typeface="Times New Roman"/>
            </a:endParaRPr>
          </a:p>
          <a:p>
            <a:pPr marL="1257300" lvl="2" indent="-342900" algn="r" rtl="1">
              <a:lnSpc>
                <a:spcPts val="1400"/>
              </a:lnSpc>
              <a:spcBef>
                <a:spcPts val="800"/>
              </a:spcBef>
              <a:spcAft>
                <a:spcPts val="0"/>
              </a:spcAft>
              <a:buClr>
                <a:srgbClr val="004386"/>
              </a:buClr>
              <a:buSzPts val="900"/>
              <a:buFont typeface="Wingdings" panose="05000000000000000000" pitchFamily="2" charset="2"/>
              <a:buChar char="Ø"/>
            </a:pPr>
            <a:r>
              <a:rPr lang="ar-SA" sz="1200" smtClean="0">
                <a:effectLst/>
                <a:latin typeface="Times New Roman"/>
                <a:ea typeface="Times New Roman"/>
                <a:cs typeface="Traditional Arabic"/>
              </a:rPr>
              <a:t>تعزيز بناء القدرات للمجتمعات.</a:t>
            </a:r>
            <a:endParaRPr lang="fr-CH" sz="1100" smtClean="0">
              <a:effectLst/>
              <a:latin typeface="Times New Roman"/>
              <a:ea typeface="Times New Roman"/>
            </a:endParaRPr>
          </a:p>
          <a:p>
            <a:pPr marL="1257300" lvl="2" indent="-342900" algn="r" rtl="1">
              <a:lnSpc>
                <a:spcPts val="1400"/>
              </a:lnSpc>
              <a:spcBef>
                <a:spcPts val="400"/>
              </a:spcBef>
              <a:spcAft>
                <a:spcPts val="0"/>
              </a:spcAft>
              <a:buClr>
                <a:srgbClr val="0065A4"/>
              </a:buClr>
              <a:buFont typeface="Times New Roman"/>
              <a:buChar char="–"/>
            </a:pPr>
            <a:r>
              <a:rPr lang="ar-SA" sz="1200" smtClean="0">
                <a:effectLst/>
                <a:latin typeface="Times New Roman"/>
                <a:ea typeface="Times New Roman"/>
                <a:cs typeface="Traditional Arabic"/>
              </a:rPr>
              <a:t>تكييف المواد التعليمية لجعل اسفير أقرب للمجتمعات، والحفاظ على جوهر الرسالة التّي يعمل اسفير على نشرها. وضع وسائل خاصّة بالأميّين.</a:t>
            </a:r>
            <a:endParaRPr lang="fr-CH" sz="1100" smtClean="0">
              <a:effectLst/>
              <a:latin typeface="Times New Roman"/>
              <a:ea typeface="Times New Roman"/>
            </a:endParaRPr>
          </a:p>
          <a:p>
            <a:pPr marL="1257300" lvl="2" indent="-342900" algn="r" rtl="1">
              <a:lnSpc>
                <a:spcPts val="1400"/>
              </a:lnSpc>
              <a:spcBef>
                <a:spcPts val="400"/>
              </a:spcBef>
              <a:spcAft>
                <a:spcPts val="0"/>
              </a:spcAft>
              <a:buClr>
                <a:srgbClr val="0065A4"/>
              </a:buClr>
              <a:buFont typeface="Times New Roman"/>
              <a:buChar char="–"/>
            </a:pPr>
            <a:r>
              <a:rPr lang="ar-SA" sz="1200" smtClean="0">
                <a:effectLst/>
                <a:latin typeface="Times New Roman"/>
                <a:ea typeface="Times New Roman"/>
                <a:cs typeface="Traditional Arabic"/>
              </a:rPr>
              <a:t>استخدام نهج قائم على التعلُّم بالممارسة بدلا من دورة تدريبية طويلة.</a:t>
            </a:r>
            <a:endParaRPr lang="fr-CH" sz="1100" smtClean="0">
              <a:effectLst/>
              <a:latin typeface="Times New Roman"/>
              <a:ea typeface="Times New Roman"/>
            </a:endParaRPr>
          </a:p>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10</a:t>
            </a:fld>
            <a:endParaRPr lang="ar-SA"/>
          </a:p>
        </p:txBody>
      </p:sp>
    </p:spTree>
    <p:extLst>
      <p:ext uri="{BB962C8B-B14F-4D97-AF65-F5344CB8AC3E}">
        <p14:creationId xmlns:p14="http://schemas.microsoft.com/office/powerpoint/2010/main" val="376025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3.نصائح للمدرّبين المسؤولين على التدّريب الخاصّ باسفير</a:t>
            </a:r>
            <a:endParaRPr lang="ar-TN"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ar-TN"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تعكس النصائح التالية التنفيذ العملي للنظرية تعليم الكبار خلال الدورات اسفير التدريبية.</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تذكر: أدوار المدرب</a:t>
            </a:r>
            <a:endParaRPr lang="ar-TN"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fr-CH"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indent="0" algn="r" defTabSz="914400" rtl="0"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a:t>
            </a: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تصميم مجموعة اسفير التدريبيّة 2015 لتشمل منهجيات مختلفة تمكّن من القيام بهذه الأدوار الثلاثة.</a:t>
            </a:r>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نشير في هذا الدليل إلى المدرّب، ولكن نحن نعلم أن المدرب يقوم بثلاثة أدوار: المدرّب، المُرْشِد والمتعلم، على الرغم من أن التدريب هو الدّور الرئيسي في سياق عملنا. وقد تم</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 </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تذكر:أساليب تعليم المشاركين</a:t>
            </a: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800"/>
              </a:spcAft>
            </a:pPr>
            <a:r>
              <a:rPr lang="ar-SA" sz="1100" smtClean="0">
                <a:effectLst/>
                <a:latin typeface="Times New Roman"/>
                <a:ea typeface="Times New Roman"/>
              </a:rPr>
              <a:t> </a:t>
            </a:r>
            <a:r>
              <a:rPr lang="ar-SA" sz="1200" smtClean="0">
                <a:effectLst/>
                <a:latin typeface="Times New Roman"/>
                <a:ea typeface="Times New Roman"/>
                <a:cs typeface="Traditional Arabic"/>
              </a:rPr>
              <a:t>يوجد ثلاثة أنواع رئيسية من أساليب التعلم: السمعية، والبصرية، والحركيّة. يتعلّم معظم الناس بشكل أفضل من خلال دمج الأنواع الثلاثة</a:t>
            </a:r>
            <a:r>
              <a:rPr lang="ar-TN" sz="1200" baseline="0" smtClean="0">
                <a:effectLst/>
                <a:latin typeface="Times New Roman"/>
                <a:ea typeface="Times New Roman"/>
                <a:cs typeface="Traditional Arabic"/>
              </a:rPr>
              <a:t> </a:t>
            </a:r>
            <a:endParaRPr lang="fr-CH" sz="1100" smtClean="0">
              <a:effectLst/>
              <a:latin typeface="Times New Roman"/>
              <a:ea typeface="Times New Roman"/>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fr-CH"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ar-TN" smtClean="0"/>
          </a:p>
          <a:p>
            <a:pPr algn="r" rtl="1">
              <a:spcBef>
                <a:spcPts val="400"/>
              </a:spcBef>
              <a:spcAft>
                <a:spcPts val="400"/>
              </a:spcAft>
            </a:pPr>
            <a:r>
              <a:rPr lang="ar-SA" sz="1400" b="1" kern="1600" smtClean="0">
                <a:solidFill>
                  <a:srgbClr val="004386"/>
                </a:solidFill>
                <a:effectLst/>
                <a:latin typeface="Tahoma"/>
                <a:ea typeface="Times New Roman"/>
                <a:cs typeface="Traditional Arabic"/>
              </a:rPr>
              <a:t>المتعلّمون السمعيّون:</a:t>
            </a:r>
            <a:r>
              <a:rPr lang="ar-SA" sz="1400" kern="1600" smtClean="0">
                <a:effectLst/>
                <a:latin typeface="Tahoma"/>
                <a:ea typeface="Times New Roman"/>
                <a:cs typeface="Traditional Arabic"/>
              </a:rPr>
              <a:t> </a:t>
            </a:r>
            <a:r>
              <a:rPr lang="ar-SA" sz="900" b="1" kern="1600" smtClean="0">
                <a:solidFill>
                  <a:srgbClr val="004386"/>
                </a:solidFill>
                <a:effectLst/>
                <a:latin typeface="Tahoma"/>
                <a:ea typeface="Times New Roman"/>
                <a:cs typeface="Traditional Arabic"/>
              </a:rPr>
              <a:t>السّمع </a:t>
            </a:r>
            <a:endParaRPr lang="fr-CH" sz="900" smtClean="0">
              <a:effectLst/>
              <a:latin typeface="Tahoma"/>
              <a:ea typeface="Times New Roman"/>
              <a:cs typeface="Times New Roman"/>
            </a:endParaRPr>
          </a:p>
          <a:p>
            <a:pPr algn="r" rtl="1">
              <a:spcBef>
                <a:spcPts val="400"/>
              </a:spcBef>
              <a:spcAft>
                <a:spcPts val="400"/>
              </a:spcAft>
            </a:pPr>
            <a:endParaRPr lang="fr-CH" sz="900" smtClean="0">
              <a:effectLst/>
              <a:latin typeface="Tahoma"/>
              <a:ea typeface="Times New Roman"/>
              <a:cs typeface="Times New Roman"/>
            </a:endParaRPr>
          </a:p>
          <a:p>
            <a:pPr algn="r" rtl="1">
              <a:spcBef>
                <a:spcPts val="400"/>
              </a:spcBef>
              <a:spcAft>
                <a:spcPts val="400"/>
              </a:spcAft>
            </a:pPr>
            <a:r>
              <a:rPr lang="ar-SA" sz="1200" smtClean="0">
                <a:effectLst/>
                <a:latin typeface="Tahoma"/>
                <a:ea typeface="Times New Roman"/>
                <a:cs typeface="Traditional Arabic"/>
              </a:rPr>
              <a:t>يفضّل المتعلمون السّمعيون الاستماع إلى تفسير الأشياء بدلا من قراءتها. قد تكون قراءة المعلومات بصوت عال ووجود الموسيقى في الخلفية طريقة شائعة للدراسة. وقد تصبح الأصوات الاخرى مصدر الهاء مما يؤدي للبحث عن مكان هادئ نسبيا.</a:t>
            </a:r>
            <a:endParaRPr lang="ar-TN" sz="1200" smtClean="0">
              <a:effectLst/>
              <a:latin typeface="Tahoma"/>
              <a:ea typeface="Times New Roman"/>
              <a:cs typeface="Traditional Arabic"/>
            </a:endParaRPr>
          </a:p>
          <a:p>
            <a:pPr algn="r" rtl="1">
              <a:spcBef>
                <a:spcPts val="400"/>
              </a:spcBef>
              <a:spcAft>
                <a:spcPts val="400"/>
              </a:spcAft>
            </a:pPr>
            <a:endParaRPr lang="fr-CH" sz="900" smtClean="0">
              <a:effectLst/>
              <a:latin typeface="Tahoma"/>
              <a:ea typeface="Times New Roman"/>
              <a:cs typeface="Times New Roman"/>
            </a:endParaRPr>
          </a:p>
          <a:p>
            <a:pPr algn="r" rtl="1">
              <a:spcBef>
                <a:spcPts val="400"/>
              </a:spcBef>
              <a:spcAft>
                <a:spcPts val="400"/>
              </a:spcAft>
            </a:pPr>
            <a:r>
              <a:rPr lang="ar-SA" sz="1400" b="1" kern="1600" smtClean="0">
                <a:solidFill>
                  <a:srgbClr val="004386"/>
                </a:solidFill>
                <a:effectLst/>
                <a:latin typeface="Tahoma"/>
                <a:ea typeface="Times New Roman"/>
                <a:cs typeface="Traditional Arabic"/>
              </a:rPr>
              <a:t>المتعلمون البصريون</a:t>
            </a:r>
            <a:r>
              <a:rPr lang="en-GB" sz="1400" b="1" kern="1600" smtClean="0">
                <a:solidFill>
                  <a:srgbClr val="004386"/>
                </a:solidFill>
                <a:effectLst/>
                <a:latin typeface="Traditional Arabic"/>
                <a:ea typeface="Times New Roman"/>
                <a:cs typeface="Times New Roman"/>
              </a:rPr>
              <a:t>: </a:t>
            </a:r>
            <a:r>
              <a:rPr lang="ar-SA" sz="900" b="1" kern="1600" smtClean="0">
                <a:solidFill>
                  <a:srgbClr val="004386"/>
                </a:solidFill>
                <a:effectLst/>
                <a:latin typeface="Tahoma"/>
                <a:ea typeface="Times New Roman"/>
                <a:cs typeface="Traditional Arabic"/>
              </a:rPr>
              <a:t>النّظر</a:t>
            </a:r>
            <a:endParaRPr lang="fr-CH" sz="900" smtClean="0">
              <a:effectLst/>
              <a:latin typeface="Tahoma"/>
              <a:ea typeface="Times New Roman"/>
              <a:cs typeface="Times New Roman"/>
            </a:endParaRPr>
          </a:p>
          <a:p>
            <a:pPr algn="r" rtl="0">
              <a:spcBef>
                <a:spcPts val="400"/>
              </a:spcBef>
              <a:spcAft>
                <a:spcPts val="400"/>
              </a:spcAft>
            </a:pPr>
            <a:r>
              <a:rPr lang="en-GB" sz="1050" b="1" smtClean="0">
                <a:solidFill>
                  <a:srgbClr val="004386"/>
                </a:solidFill>
                <a:effectLst/>
                <a:latin typeface="Tahoma"/>
                <a:ea typeface="Times New Roman"/>
                <a:cs typeface="Tahoma"/>
              </a:rPr>
              <a:t> </a:t>
            </a:r>
            <a:endParaRPr lang="fr-CH" sz="900" smtClean="0">
              <a:effectLst/>
              <a:latin typeface="Tahoma"/>
              <a:ea typeface="Times New Roman"/>
              <a:cs typeface="Times New Roman"/>
            </a:endParaRPr>
          </a:p>
          <a:p>
            <a:pPr algn="r" rtl="1">
              <a:spcBef>
                <a:spcPts val="400"/>
              </a:spcBef>
              <a:spcAft>
                <a:spcPts val="400"/>
              </a:spcAft>
            </a:pPr>
            <a:r>
              <a:rPr lang="ar-SA" sz="1200" smtClean="0">
                <a:effectLst/>
                <a:latin typeface="Tahoma"/>
                <a:ea typeface="Times New Roman"/>
                <a:cs typeface="Traditional Arabic"/>
              </a:rPr>
              <a:t>يتعلّم المتعلمون البصريون بشكل أفضل من خلال النظر في الرسومات، ومشاهدة شرح، أو</a:t>
            </a:r>
            <a:r>
              <a:rPr lang="ar-SA" sz="1200" b="1" smtClean="0">
                <a:effectLst/>
                <a:latin typeface="Tahoma"/>
                <a:ea typeface="Times New Roman"/>
                <a:cs typeface="Traditional Arabic"/>
              </a:rPr>
              <a:t> </a:t>
            </a:r>
            <a:r>
              <a:rPr lang="ar-SA" sz="1200" smtClean="0">
                <a:effectLst/>
                <a:latin typeface="Tahoma"/>
                <a:ea typeface="Times New Roman"/>
                <a:cs typeface="Traditional Arabic"/>
              </a:rPr>
              <a:t>حتّى من خلال القراءة. بالنسبة لهم، فإنه من السهل أن ينظروا إلى الجداول والرسوم البيانية، ولكن قد يواجهون صعوبة في التركيز أثناء الاستماع إلى الشرح.</a:t>
            </a:r>
            <a:endParaRPr lang="fr-CH" sz="900" smtClean="0">
              <a:effectLst/>
              <a:latin typeface="Tahoma"/>
              <a:ea typeface="Times New Roman"/>
              <a:cs typeface="Times New Roman"/>
            </a:endParaRPr>
          </a:p>
          <a:p>
            <a:pPr algn="r" rtl="0">
              <a:spcBef>
                <a:spcPts val="400"/>
              </a:spcBef>
              <a:spcAft>
                <a:spcPts val="400"/>
              </a:spcAft>
            </a:pPr>
            <a:r>
              <a:rPr lang="en-GB" sz="1200" b="1" smtClean="0">
                <a:effectLst/>
                <a:latin typeface="Traditional Arabic"/>
                <a:ea typeface="Times New Roman"/>
                <a:cs typeface="Times New Roman"/>
              </a:rPr>
              <a:t> </a:t>
            </a:r>
            <a:endParaRPr lang="fr-CH" sz="900" smtClean="0">
              <a:effectLst/>
              <a:latin typeface="Tahoma"/>
              <a:ea typeface="Times New Roman"/>
              <a:cs typeface="Times New Roman"/>
            </a:endParaRPr>
          </a:p>
          <a:p>
            <a:pPr algn="r" rtl="1">
              <a:spcBef>
                <a:spcPts val="400"/>
              </a:spcBef>
              <a:spcAft>
                <a:spcPts val="400"/>
              </a:spcAft>
            </a:pPr>
            <a:r>
              <a:rPr lang="ar-SA" sz="1400" b="1" kern="1600" smtClean="0">
                <a:solidFill>
                  <a:srgbClr val="004386"/>
                </a:solidFill>
                <a:effectLst/>
                <a:latin typeface="Tahoma"/>
                <a:ea typeface="Times New Roman"/>
                <a:cs typeface="Traditional Arabic"/>
              </a:rPr>
              <a:t>المتعلّمون عن طريق الحركة: اللّمس</a:t>
            </a:r>
            <a:endParaRPr lang="ar-TN" sz="1400" b="1" kern="1600" smtClean="0">
              <a:solidFill>
                <a:srgbClr val="004386"/>
              </a:solidFill>
              <a:effectLst/>
              <a:latin typeface="Tahoma"/>
              <a:ea typeface="Times New Roman"/>
              <a:cs typeface="Traditional Arabic"/>
            </a:endParaRPr>
          </a:p>
          <a:p>
            <a:pPr algn="r" rtl="1">
              <a:spcBef>
                <a:spcPts val="400"/>
              </a:spcBef>
              <a:spcAft>
                <a:spcPts val="400"/>
              </a:spcAft>
            </a:pPr>
            <a:endParaRPr lang="fr-CH" sz="900" smtClean="0">
              <a:effectLst/>
              <a:latin typeface="Tahoma"/>
              <a:ea typeface="Times New Roman"/>
              <a:cs typeface="Times New Roman"/>
            </a:endParaRPr>
          </a:p>
          <a:p>
            <a:pPr algn="r" rtl="1">
              <a:spcBef>
                <a:spcPts val="400"/>
              </a:spcBef>
              <a:spcAft>
                <a:spcPts val="400"/>
              </a:spcAft>
            </a:pPr>
            <a:r>
              <a:rPr lang="ar-SA" sz="1200" smtClean="0">
                <a:effectLst/>
                <a:latin typeface="Tahoma"/>
                <a:ea typeface="Times New Roman"/>
                <a:cs typeface="Traditional Arabic"/>
              </a:rPr>
              <a:t>يعالج المتعلّمون عن طريق اللّمس المعلومة بطريقة أفضل من خلال التجربة القائمة على اللّمس. في الحقيقة يعتبر القيام بنشاط أسهل طريقة للتّعلم بالنسبة لهم.إذ أنّ الجلوس بدون حركة قد يكون صعبا لكن كتابة الأمور قد يجعلها أسهل عند الفهم.</a:t>
            </a:r>
            <a:endParaRPr lang="ar-TN" sz="1200" smtClean="0">
              <a:effectLst/>
              <a:latin typeface="Tahoma"/>
              <a:ea typeface="Times New Roman"/>
              <a:cs typeface="Traditional Arabic"/>
            </a:endParaRPr>
          </a:p>
          <a:p>
            <a:pPr algn="r" rtl="1">
              <a:spcBef>
                <a:spcPts val="400"/>
              </a:spcBef>
              <a:spcAft>
                <a:spcPts val="400"/>
              </a:spcAft>
            </a:pPr>
            <a:endParaRPr lang="ar-TN" sz="1200" smtClean="0">
              <a:effectLst/>
              <a:latin typeface="Tahoma"/>
              <a:ea typeface="Times New Roman"/>
              <a:cs typeface="Traditional Arabic"/>
            </a:endParaRPr>
          </a:p>
          <a:p>
            <a:pPr algn="r" rtl="1">
              <a:lnSpc>
                <a:spcPts val="1400"/>
              </a:lnSpc>
              <a:spcBef>
                <a:spcPts val="800"/>
              </a:spcBef>
              <a:spcAft>
                <a:spcPts val="0"/>
              </a:spcAft>
            </a:pPr>
            <a:r>
              <a:rPr lang="ar-SA" sz="900" smtClean="0">
                <a:effectLst/>
                <a:latin typeface="Times New Roman"/>
                <a:ea typeface="Times New Roman"/>
                <a:cs typeface="Traditional Arabic"/>
              </a:rPr>
              <a:t>كمدرب، يجب عليك أن تأخذ في اعتبارك تنوع المشاركين وأساليب التعلم. حاول استخدام الأجزاء التدريبية لاسفير مع منهجيات مختلفة من أجل تصميم تدريب أكثر فعالية. قم بدمج الأجزاء التّي تحتوي على شرائح تقديمية مع الأجزاء التي تحتوي دراسة حالات، وأشرطة الفيديو، أو التي تتطلب تمارين "رفع اليد".</a:t>
            </a:r>
            <a:endParaRPr lang="ar-TN" sz="900" smtClean="0">
              <a:effectLst/>
              <a:latin typeface="Times New Roman"/>
              <a:ea typeface="Times New Roman"/>
              <a:cs typeface="Traditional Arabic"/>
            </a:endParaRPr>
          </a:p>
          <a:p>
            <a:pPr algn="r" rtl="1">
              <a:lnSpc>
                <a:spcPts val="1400"/>
              </a:lnSpc>
              <a:spcBef>
                <a:spcPts val="800"/>
              </a:spcBef>
              <a:spcAft>
                <a:spcPts val="0"/>
              </a:spcAft>
            </a:pPr>
            <a:endParaRPr lang="fr-CH" sz="800" smtClean="0">
              <a:effectLst/>
              <a:latin typeface="Times New Roman"/>
              <a:ea typeface="Times New Roman"/>
            </a:endParaRPr>
          </a:p>
          <a:p>
            <a:pPr marL="342900" lvl="0" indent="-342900" algn="r" rtl="1">
              <a:lnSpc>
                <a:spcPts val="1400"/>
              </a:lnSpc>
              <a:spcBef>
                <a:spcPts val="800"/>
              </a:spcBef>
              <a:spcAft>
                <a:spcPts val="0"/>
              </a:spcAft>
              <a:buClr>
                <a:srgbClr val="215868"/>
              </a:buClr>
              <a:buSzPts val="900"/>
              <a:buFont typeface="Wingdings"/>
              <a:buChar char="ç"/>
            </a:pPr>
            <a:r>
              <a:rPr lang="ar-SA" sz="900" b="1" smtClean="0">
                <a:solidFill>
                  <a:srgbClr val="004386"/>
                </a:solidFill>
                <a:effectLst/>
                <a:latin typeface="Times New Roman"/>
                <a:ea typeface="Times New Roman"/>
                <a:cs typeface="Traditional Arabic"/>
              </a:rPr>
              <a:t>ما </a:t>
            </a:r>
            <a:r>
              <a:rPr lang="ar-SA" sz="900" b="1" smtClean="0">
                <a:solidFill>
                  <a:srgbClr val="215868"/>
                </a:solidFill>
                <a:effectLst/>
                <a:latin typeface="Times New Roman"/>
                <a:ea typeface="Times New Roman"/>
                <a:cs typeface="Traditional Arabic"/>
              </a:rPr>
              <a:t>أسمعه</a:t>
            </a:r>
            <a:r>
              <a:rPr lang="ar-SA" sz="900" b="1" smtClean="0">
                <a:solidFill>
                  <a:srgbClr val="004386"/>
                </a:solidFill>
                <a:effectLst/>
                <a:latin typeface="Times New Roman"/>
                <a:ea typeface="Times New Roman"/>
                <a:cs typeface="Traditional Arabic"/>
              </a:rPr>
              <a:t>، أنساه. ما أراه، أتذكره. ما أقوم به، أفهمه. الكونغ فو تزو (كونفوشيوس)</a:t>
            </a:r>
            <a:endParaRPr lang="ar-TN" sz="900" b="1" smtClean="0">
              <a:solidFill>
                <a:srgbClr val="004386"/>
              </a:solidFill>
              <a:effectLst/>
              <a:latin typeface="Times New Roman"/>
              <a:ea typeface="Times New Roman"/>
              <a:cs typeface="Traditional Arabic"/>
            </a:endParaRPr>
          </a:p>
          <a:p>
            <a:pPr marL="342900" lvl="0" indent="-342900" algn="r" rtl="1">
              <a:lnSpc>
                <a:spcPts val="1400"/>
              </a:lnSpc>
              <a:spcBef>
                <a:spcPts val="800"/>
              </a:spcBef>
              <a:spcAft>
                <a:spcPts val="0"/>
              </a:spcAft>
              <a:buClr>
                <a:srgbClr val="215868"/>
              </a:buClr>
              <a:buSzPts val="900"/>
              <a:buFont typeface="Wingdings"/>
              <a:buChar char="ç"/>
            </a:pPr>
            <a:endParaRPr lang="fr-CH" sz="800" smtClean="0">
              <a:effectLst/>
              <a:latin typeface="Times New Roman"/>
              <a:ea typeface="Times New Roman"/>
            </a:endParaRPr>
          </a:p>
          <a:p>
            <a:pPr algn="r" rtl="1">
              <a:lnSpc>
                <a:spcPts val="1400"/>
              </a:lnSpc>
              <a:spcBef>
                <a:spcPts val="800"/>
              </a:spcBef>
              <a:spcAft>
                <a:spcPts val="0"/>
              </a:spcAft>
            </a:pPr>
            <a:r>
              <a:rPr lang="ar-SA" sz="900" b="1" kern="1600" smtClean="0">
                <a:solidFill>
                  <a:srgbClr val="004386"/>
                </a:solidFill>
                <a:effectLst/>
                <a:latin typeface="Times New Roman"/>
                <a:ea typeface="Times New Roman"/>
                <a:cs typeface="Traditional Arabic"/>
              </a:rPr>
              <a:t>الاعتماد على معرفة المشاركين بصفة دائمة</a:t>
            </a:r>
            <a:endParaRPr lang="ar-TN" sz="9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800" smtClean="0">
              <a:effectLst/>
              <a:latin typeface="Times New Roman"/>
              <a:ea typeface="Times New Roman"/>
            </a:endParaRPr>
          </a:p>
          <a:p>
            <a:pPr algn="r" rtl="1">
              <a:lnSpc>
                <a:spcPts val="1400"/>
              </a:lnSpc>
              <a:spcBef>
                <a:spcPts val="800"/>
              </a:spcBef>
              <a:spcAft>
                <a:spcPts val="0"/>
              </a:spcAft>
            </a:pPr>
            <a:r>
              <a:rPr lang="ar-SA" sz="900" smtClean="0">
                <a:effectLst/>
                <a:latin typeface="Times New Roman"/>
                <a:ea typeface="Times New Roman"/>
                <a:cs typeface="Traditional Arabic"/>
              </a:rPr>
              <a:t>يمتلك المشاركون الكثير من المعرفة والخبرة، مما يجعل نوعية التدريب تعتمد على مدى قدرتك على دعوتهم إلى مشاركتها. على سبيل المثال، اطلب من المشاركين شرح معنى كلمة أو مفهوم ما وذلك قبل إعطاء التعريف الخاص بك أو شرح وجهات النظر السريعة حول بعض المواضيع قبل عرض الشرائح. يمكنك دائما حثّ المشاركين على ذكر أمثلة وتجارب إضافية.كلما ارتفعت نسبة مشاركة الحاضرين كلما ارتفعت نسبة التّذكر والتّعلم والتطبيق لتلك المعلومات خلال عملهم.</a:t>
            </a:r>
            <a:endParaRPr lang="ar-TN" sz="900" smtClean="0">
              <a:effectLst/>
              <a:latin typeface="Times New Roman"/>
              <a:ea typeface="Times New Roman"/>
              <a:cs typeface="Traditional Arabic"/>
            </a:endParaRPr>
          </a:p>
          <a:p>
            <a:pPr algn="r" rtl="1">
              <a:lnSpc>
                <a:spcPts val="1400"/>
              </a:lnSpc>
              <a:spcBef>
                <a:spcPts val="800"/>
              </a:spcBef>
              <a:spcAft>
                <a:spcPts val="0"/>
              </a:spcAft>
            </a:pPr>
            <a:endParaRPr lang="fr-CH" sz="800" smtClean="0">
              <a:effectLst/>
              <a:latin typeface="Times New Roman"/>
              <a:ea typeface="Times New Roman"/>
            </a:endParaRPr>
          </a:p>
          <a:p>
            <a:pPr algn="r" rtl="1">
              <a:lnSpc>
                <a:spcPts val="1400"/>
              </a:lnSpc>
              <a:spcBef>
                <a:spcPts val="800"/>
              </a:spcBef>
              <a:spcAft>
                <a:spcPts val="0"/>
              </a:spcAft>
            </a:pPr>
            <a:r>
              <a:rPr lang="ar-SA" sz="900" b="1" kern="1600" smtClean="0">
                <a:solidFill>
                  <a:srgbClr val="004386"/>
                </a:solidFill>
                <a:effectLst/>
                <a:latin typeface="Times New Roman"/>
                <a:ea typeface="Times New Roman"/>
                <a:cs typeface="Traditional Arabic"/>
              </a:rPr>
              <a:t>استخدام وسائل عملية</a:t>
            </a:r>
            <a:r>
              <a:rPr lang="ar-SA" sz="800" smtClean="0">
                <a:effectLst/>
                <a:latin typeface="Times New Roman"/>
                <a:ea typeface="Times New Roman"/>
              </a:rPr>
              <a:t> </a:t>
            </a:r>
            <a:endParaRPr lang="ar-TN" sz="800" smtClean="0">
              <a:effectLst/>
              <a:latin typeface="Times New Roman"/>
              <a:ea typeface="Times New Roman"/>
            </a:endParaRPr>
          </a:p>
          <a:p>
            <a:pPr algn="r" rtl="1">
              <a:lnSpc>
                <a:spcPts val="1400"/>
              </a:lnSpc>
              <a:spcBef>
                <a:spcPts val="800"/>
              </a:spcBef>
              <a:spcAft>
                <a:spcPts val="0"/>
              </a:spcAft>
            </a:pPr>
            <a:endParaRPr lang="fr-CH" sz="800" smtClean="0">
              <a:effectLst/>
              <a:latin typeface="Times New Roman"/>
              <a:ea typeface="Times New Roman"/>
            </a:endParaRPr>
          </a:p>
          <a:p>
            <a:pPr algn="r" rtl="1">
              <a:lnSpc>
                <a:spcPts val="1400"/>
              </a:lnSpc>
              <a:spcBef>
                <a:spcPts val="600"/>
              </a:spcBef>
              <a:spcAft>
                <a:spcPts val="0"/>
              </a:spcAft>
            </a:pPr>
            <a:r>
              <a:rPr lang="ar-SA" sz="900" smtClean="0">
                <a:effectLst/>
                <a:latin typeface="Times New Roman"/>
                <a:ea typeface="Times New Roman"/>
                <a:cs typeface="Traditional Arabic"/>
              </a:rPr>
              <a:t>يعتبر الحائط المخصّص لتثبيت البوستات، والذي يحتوي على غراء من نوع خاصّ، وسيلة جيّدة. خلال العمل الجماعي، يمكنك استعمال البطاقات الملونة وأوراق خاصة باللوح الورقي وغيرها كما أنّه يمكنك تنظيمها على الحائط المخصّص لتلصيق البوستات بهدف الحصول على بعض التفاعل خلال الجلسة العامة أو لتكون مراجع إضافية.  </a:t>
            </a:r>
            <a:endParaRPr lang="fr-CH" sz="800" smtClean="0">
              <a:effectLst/>
              <a:latin typeface="Times New Roman"/>
              <a:ea typeface="Times New Roman"/>
            </a:endParaRPr>
          </a:p>
          <a:p>
            <a:pPr algn="r" rtl="1">
              <a:lnSpc>
                <a:spcPts val="1400"/>
              </a:lnSpc>
              <a:spcBef>
                <a:spcPts val="800"/>
              </a:spcBef>
              <a:spcAft>
                <a:spcPts val="0"/>
              </a:spcAft>
            </a:pPr>
            <a:r>
              <a:rPr lang="ar-SA" sz="900" smtClean="0">
                <a:effectLst/>
                <a:latin typeface="Times New Roman"/>
                <a:ea typeface="Times New Roman"/>
                <a:cs typeface="Traditional Arabic"/>
              </a:rPr>
              <a:t>لكن يختلف ذلك من شخص إلى آخر حسب ما يفضّله</a:t>
            </a:r>
            <a:r>
              <a:rPr lang="en-GB" sz="900" b="1" smtClean="0">
                <a:effectLst/>
                <a:latin typeface="Traditional Arabic"/>
                <a:ea typeface="Times New Roman"/>
              </a:rPr>
              <a:t> </a:t>
            </a:r>
            <a:r>
              <a:rPr lang="ar-SA" sz="900" smtClean="0">
                <a:effectLst/>
                <a:latin typeface="Times New Roman"/>
                <a:ea typeface="Times New Roman"/>
                <a:cs typeface="Traditional Arabic"/>
              </a:rPr>
              <a:t>الحائط المخصّص لتثبيت البوستات الموجّه للمدرّب</a:t>
            </a:r>
            <a:r>
              <a:rPr lang="ar-TN" sz="900" baseline="0" smtClean="0">
                <a:effectLst/>
                <a:latin typeface="Times New Roman"/>
                <a:ea typeface="Times New Roman"/>
                <a:cs typeface="Traditional Arabic"/>
              </a:rPr>
              <a:t> </a:t>
            </a:r>
            <a:r>
              <a:rPr lang="ar-SA" sz="900" smtClean="0">
                <a:effectLst/>
                <a:latin typeface="Times New Roman"/>
                <a:ea typeface="Times New Roman"/>
                <a:cs typeface="Traditional Arabic"/>
              </a:rPr>
              <a:t>بخّاخة تحتوي على غراء من نوع خاص</a:t>
            </a:r>
            <a:r>
              <a:rPr lang="en-GB" sz="800" smtClean="0">
                <a:effectLst/>
                <a:latin typeface="Times New Roman"/>
                <a:ea typeface="Times New Roman"/>
              </a:rPr>
              <a:t>	</a:t>
            </a:r>
            <a:endParaRPr lang="fr-CH" sz="800" smtClean="0">
              <a:effectLst/>
              <a:latin typeface="Times New Roman"/>
              <a:ea typeface="Times New Roman"/>
            </a:endParaRPr>
          </a:p>
          <a:p>
            <a:pPr algn="r" rtl="1">
              <a:lnSpc>
                <a:spcPts val="1400"/>
              </a:lnSpc>
              <a:spcBef>
                <a:spcPts val="400"/>
              </a:spcBef>
              <a:spcAft>
                <a:spcPts val="0"/>
              </a:spcAft>
            </a:pPr>
            <a:r>
              <a:rPr lang="en-GB" sz="900" b="1" smtClean="0">
                <a:effectLst/>
                <a:latin typeface="Traditional Arabic"/>
                <a:ea typeface="Times New Roman"/>
              </a:rPr>
              <a:t> </a:t>
            </a:r>
            <a:endParaRPr lang="fr-CH" sz="800" smtClean="0">
              <a:effectLst/>
              <a:latin typeface="Times New Roman"/>
              <a:ea typeface="Times New Roman"/>
            </a:endParaRPr>
          </a:p>
          <a:p>
            <a:pPr algn="r" rtl="1">
              <a:lnSpc>
                <a:spcPts val="1400"/>
              </a:lnSpc>
              <a:spcBef>
                <a:spcPts val="400"/>
              </a:spcBef>
              <a:spcAft>
                <a:spcPts val="0"/>
              </a:spcAft>
            </a:pPr>
            <a:r>
              <a:rPr lang="ar-SA" sz="900" smtClean="0">
                <a:effectLst/>
                <a:latin typeface="Times New Roman"/>
                <a:ea typeface="Times New Roman"/>
                <a:cs typeface="Traditional Arabic"/>
              </a:rPr>
              <a:t>يمكنك الاطلاع على الرابط التالي:</a:t>
            </a:r>
            <a:r>
              <a:rPr lang="ar-SA" sz="800" b="1" smtClean="0">
                <a:effectLst/>
                <a:latin typeface="Times New Roman"/>
                <a:ea typeface="Times New Roman"/>
              </a:rPr>
              <a:t> </a:t>
            </a:r>
            <a:r>
              <a:rPr lang="en-GB" sz="800" b="0" u="sng" smtClean="0">
                <a:solidFill>
                  <a:srgbClr val="004386"/>
                </a:solidFill>
                <a:effectLst/>
                <a:latin typeface="Times New Roman"/>
                <a:ea typeface="Times New Roman"/>
                <a:hlinkClick r:id="rId3"/>
              </a:rPr>
              <a:t>www.ica-uk.org.uk/books-&amp;-resources</a:t>
            </a:r>
            <a:endParaRPr lang="fr-CH" sz="800" smtClean="0">
              <a:effectLst/>
              <a:latin typeface="Times New Roman"/>
              <a:ea typeface="Times New Roman"/>
            </a:endParaRPr>
          </a:p>
          <a:p>
            <a:pPr algn="r" rtl="1">
              <a:lnSpc>
                <a:spcPts val="1400"/>
              </a:lnSpc>
              <a:spcBef>
                <a:spcPts val="800"/>
              </a:spcBef>
              <a:spcAft>
                <a:spcPts val="0"/>
              </a:spcAft>
            </a:pPr>
            <a:r>
              <a:rPr lang="ar-SA" sz="1000" b="1" kern="1600" smtClean="0">
                <a:solidFill>
                  <a:srgbClr val="004386"/>
                </a:solidFill>
                <a:effectLst/>
                <a:latin typeface="Times New Roman"/>
                <a:ea typeface="Times New Roman"/>
                <a:cs typeface="Traditional Arabic"/>
              </a:rPr>
              <a:t>  </a:t>
            </a:r>
            <a:endParaRPr lang="fr-CH" sz="800" smtClean="0">
              <a:effectLst/>
              <a:latin typeface="Times New Roman"/>
              <a:ea typeface="Times New Roman"/>
            </a:endParaRPr>
          </a:p>
          <a:p>
            <a:pPr algn="r" rtl="1">
              <a:lnSpc>
                <a:spcPts val="1400"/>
              </a:lnSpc>
              <a:spcBef>
                <a:spcPts val="800"/>
              </a:spcBef>
              <a:spcAft>
                <a:spcPts val="0"/>
              </a:spcAft>
            </a:pPr>
            <a:r>
              <a:rPr lang="ar-SA" sz="900" b="1" kern="1600" smtClean="0">
                <a:solidFill>
                  <a:srgbClr val="004386"/>
                </a:solidFill>
                <a:effectLst/>
                <a:latin typeface="Times New Roman"/>
                <a:ea typeface="Times New Roman"/>
                <a:cs typeface="Traditional Arabic"/>
              </a:rPr>
              <a:t>تجنّب الاستخدام السّيئ للوسائل</a:t>
            </a:r>
            <a:endParaRPr lang="ar-TN" sz="9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800" smtClean="0">
              <a:effectLst/>
              <a:latin typeface="Times New Roman"/>
              <a:ea typeface="Times New Roman"/>
            </a:endParaRPr>
          </a:p>
          <a:p>
            <a:pPr algn="r" rtl="1">
              <a:lnSpc>
                <a:spcPts val="1400"/>
              </a:lnSpc>
              <a:spcBef>
                <a:spcPts val="800"/>
              </a:spcBef>
              <a:spcAft>
                <a:spcPts val="0"/>
              </a:spcAft>
            </a:pPr>
            <a:r>
              <a:rPr lang="ar-SA" sz="900" smtClean="0">
                <a:effectLst/>
                <a:latin typeface="Times New Roman"/>
                <a:ea typeface="Times New Roman"/>
                <a:cs typeface="Traditional Arabic"/>
              </a:rPr>
              <a:t>تعتبر الشرائح أفضل مثال على ذلك: لست بحاجة لعرض الشرائح بهدف تسيير التدريب!</a:t>
            </a:r>
            <a:endParaRPr lang="fr-CH" sz="800" smtClean="0">
              <a:effectLst/>
              <a:latin typeface="Times New Roman"/>
              <a:ea typeface="Times New Roman"/>
            </a:endParaRPr>
          </a:p>
          <a:p>
            <a:pPr algn="r" rtl="1">
              <a:lnSpc>
                <a:spcPts val="1400"/>
              </a:lnSpc>
              <a:spcBef>
                <a:spcPts val="800"/>
              </a:spcBef>
              <a:spcAft>
                <a:spcPts val="0"/>
              </a:spcAft>
            </a:pPr>
            <a:r>
              <a:rPr lang="ar-SA" sz="900" smtClean="0">
                <a:effectLst/>
                <a:latin typeface="Times New Roman"/>
                <a:ea typeface="Times New Roman"/>
                <a:cs typeface="Traditional Arabic"/>
              </a:rPr>
              <a:t> وليكن في علمك أن الشرائح ليست سوى وسيلة إيضاح بصرية</a:t>
            </a:r>
            <a:r>
              <a:rPr lang="ar-SA" sz="800" b="1" kern="1200" smtClean="0">
                <a:solidFill>
                  <a:srgbClr val="000000"/>
                </a:solidFill>
                <a:effectLst/>
                <a:latin typeface="Times New Roman"/>
                <a:ea typeface="Times New Roman"/>
                <a:cs typeface="Traditional Arabic" panose="02020603050405020304" pitchFamily="18" charset="-78"/>
              </a:rPr>
              <a:t> </a:t>
            </a:r>
            <a:r>
              <a:rPr lang="ar-SA" sz="900" smtClean="0">
                <a:effectLst/>
                <a:latin typeface="Times New Roman"/>
                <a:ea typeface="Times New Roman"/>
                <a:cs typeface="Traditional Arabic"/>
              </a:rPr>
              <a:t>لدعم التدريب الخاص بك، وأنها لا تستجيب إلا لأسلوب تعلم واحد من بين آخرين. كما ينبغي عدم نسخ وتوزيع أي من هذه الشرائح على المشاركين مسبّقا، والتّي قد تشتت انتباههم بعيدا عن العرض.</a:t>
            </a:r>
            <a:endParaRPr lang="fr-CH" sz="800" smtClean="0">
              <a:effectLst/>
              <a:latin typeface="Times New Roman"/>
              <a:ea typeface="Times New Roman"/>
            </a:endParaRPr>
          </a:p>
          <a:p>
            <a:pPr algn="r" rtl="1">
              <a:spcBef>
                <a:spcPts val="400"/>
              </a:spcBef>
              <a:spcAft>
                <a:spcPts val="400"/>
              </a:spcAft>
            </a:pPr>
            <a:endParaRPr lang="fr-CH" sz="900" smtClean="0">
              <a:effectLst/>
              <a:latin typeface="Tahoma"/>
              <a:ea typeface="Times New Roman"/>
              <a:cs typeface="Times New Roman"/>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11</a:t>
            </a:fld>
            <a:endParaRPr lang="ar-SA"/>
          </a:p>
        </p:txBody>
      </p:sp>
    </p:spTree>
    <p:extLst>
      <p:ext uri="{BB962C8B-B14F-4D97-AF65-F5344CB8AC3E}">
        <p14:creationId xmlns:p14="http://schemas.microsoft.com/office/powerpoint/2010/main" val="366552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lnSpc>
                <a:spcPts val="1400"/>
              </a:lnSpc>
              <a:spcBef>
                <a:spcPts val="800"/>
              </a:spcBef>
              <a:spcAft>
                <a:spcPts val="0"/>
              </a:spcAft>
            </a:pPr>
            <a:r>
              <a:rPr lang="ar-TN" sz="1800" b="1" kern="1600" smtClean="0">
                <a:solidFill>
                  <a:srgbClr val="004386"/>
                </a:solidFill>
                <a:effectLst/>
                <a:latin typeface="Times New Roman"/>
                <a:ea typeface="Times New Roman"/>
                <a:cs typeface="Traditional Arabic"/>
              </a:rPr>
              <a:t>4. </a:t>
            </a:r>
            <a:r>
              <a:rPr lang="ar-SA" sz="1800" b="1" kern="1600" smtClean="0">
                <a:solidFill>
                  <a:srgbClr val="004386"/>
                </a:solidFill>
                <a:effectLst/>
                <a:latin typeface="Times New Roman"/>
                <a:ea typeface="Times New Roman"/>
                <a:cs typeface="Traditional Arabic"/>
              </a:rPr>
              <a:t>من التّدريب إلى تعلم وتطبيق اسفير</a:t>
            </a:r>
            <a:endParaRPr lang="ar-TN" sz="18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وفيما يلي جملة من الدروس المستفادة والمقترحات التّي قام بعض مدربي اسفير بذكرها بهدف تحسين التقييم ومتابعة الأنشطة التدريبية (خلاصة "تقرير التدريب اسفير "</a:t>
            </a:r>
            <a:r>
              <a:rPr lang="ar-SA" sz="1050" smtClean="0">
                <a:effectLst/>
                <a:latin typeface="Times New Roman"/>
                <a:ea typeface="Times New Roman"/>
                <a:cs typeface="Traditional Arabic"/>
              </a:rPr>
              <a:t>2009</a:t>
            </a:r>
            <a:r>
              <a:rPr lang="ar-SA" sz="1200" smtClean="0">
                <a:effectLst/>
                <a:latin typeface="Times New Roman"/>
                <a:ea typeface="Times New Roman"/>
                <a:cs typeface="Traditional Arabic"/>
              </a:rPr>
              <a:t>).</a:t>
            </a:r>
            <a:endParaRPr lang="ar-TN" sz="1200" smtClean="0">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لتقييم المعارف المكتسبة، يتم استخدم الأدوات التالية</a:t>
            </a: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تهدف مهام ما قبل الدّرس إلى تقدير مدى المعرفة المكتسبة في نهاية كل تدريب.</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اعتماد تمارين المراجعة في بداية كل دورة والتّي يمكنها أن تتجلّى في شكل مسابقات وألعاب وغير ذلك.</a:t>
            </a:r>
            <a:endParaRPr lang="ar-TN" sz="1200" smtClean="0">
              <a:effectLst/>
              <a:latin typeface="Times New Roman"/>
              <a:ea typeface="Times New Roman"/>
              <a:cs typeface="Traditional Arabic"/>
            </a:endParaRPr>
          </a:p>
          <a:p>
            <a:pPr marL="342900" lvl="0" indent="-342900" algn="r" rtl="1">
              <a:lnSpc>
                <a:spcPts val="1400"/>
              </a:lnSpc>
              <a:spcBef>
                <a:spcPts val="600"/>
              </a:spcBef>
              <a:spcAft>
                <a:spcPts val="0"/>
              </a:spcAft>
              <a:buClr>
                <a:srgbClr val="004386"/>
              </a:buClr>
              <a:buSzPts val="900"/>
              <a:buFont typeface="Symbol"/>
              <a:buChar char=""/>
            </a:pPr>
            <a:endParaRPr lang="fr-CH" sz="1100" smtClean="0">
              <a:effectLst/>
              <a:latin typeface="Times New Roman"/>
              <a:ea typeface="Times New Roman"/>
            </a:endParaRPr>
          </a:p>
          <a:p>
            <a:pPr algn="r" rtl="1">
              <a:spcBef>
                <a:spcPts val="1200"/>
              </a:spcBef>
              <a:spcAft>
                <a:spcPts val="0"/>
              </a:spcAft>
              <a:tabLst>
                <a:tab pos="5941060" algn="r"/>
              </a:tabLst>
            </a:pPr>
            <a:r>
              <a:rPr lang="ar-SA" sz="1200" b="1" kern="1600" smtClean="0">
                <a:solidFill>
                  <a:srgbClr val="004386"/>
                </a:solidFill>
                <a:effectLst/>
                <a:latin typeface="Tahoma"/>
                <a:ea typeface="Times New Roman"/>
                <a:cs typeface="Traditional Arabic"/>
              </a:rPr>
              <a:t>يقع استعمال الأساليب التّالية  لتقييم الدروس:</a:t>
            </a:r>
            <a:endParaRPr lang="ar-TN" sz="12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اعتماد جلسات استخلاص المعلومات للحصول على ردّ فعل المشاركين</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 جزء خاص بالأسئلة بدون إجابات</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توفير استمارة التقييم للمشاركين يقع تعميرها في نهاية كل دورة أو في نهاية التدريب</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التقييم الذاتي لفريق التدريب من قبل فريق التدريب نفسه أو من قبل مساعد</a:t>
            </a:r>
            <a:endParaRPr lang="ar-TN" sz="1200" smtClean="0">
              <a:effectLst/>
              <a:latin typeface="Times New Roman"/>
              <a:ea typeface="Times New Roman"/>
              <a:cs typeface="Traditional Arabic"/>
            </a:endParaRPr>
          </a:p>
          <a:p>
            <a:pPr marL="342900" lvl="0" indent="-342900" algn="r" rtl="1">
              <a:lnSpc>
                <a:spcPts val="1400"/>
              </a:lnSpc>
              <a:spcBef>
                <a:spcPts val="600"/>
              </a:spcBef>
              <a:spcAft>
                <a:spcPts val="0"/>
              </a:spcAft>
              <a:buClr>
                <a:srgbClr val="004386"/>
              </a:buClr>
              <a:buSzPts val="900"/>
              <a:buFont typeface="Symbol"/>
              <a:buChar char=""/>
            </a:pP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النصائح المتّبعة</a:t>
            </a: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طلب تقارير سنوية حول تطبيق اسفير.</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إرسال رسائل الكترونية أو إجراء مكالمات هاتفية للمشاركين للاستفسار عن تطبيق اسفير.</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زيارة المشاركين وتدريبهم، ورصد وتقييم مشاريعهم.</a:t>
            </a:r>
            <a:endParaRPr lang="fr-CH" sz="1100" smtClean="0">
              <a:effectLst/>
              <a:latin typeface="Times New Roman"/>
              <a:ea typeface="Times New Roman"/>
            </a:endParaRPr>
          </a:p>
          <a:p>
            <a:pPr marL="342900" lvl="0" indent="-342900" algn="r" rtl="1">
              <a:lnSpc>
                <a:spcPts val="1400"/>
              </a:lnSpc>
              <a:spcBef>
                <a:spcPts val="600"/>
              </a:spcBef>
              <a:spcAft>
                <a:spcPts val="0"/>
              </a:spcAft>
              <a:buClr>
                <a:srgbClr val="004386"/>
              </a:buClr>
              <a:buSzPts val="900"/>
              <a:buFont typeface="Symbol"/>
              <a:buChar char=""/>
            </a:pPr>
            <a:r>
              <a:rPr lang="ar-SA" sz="1200" smtClean="0">
                <a:effectLst/>
                <a:latin typeface="Times New Roman"/>
                <a:ea typeface="Times New Roman"/>
                <a:cs typeface="Traditional Arabic"/>
              </a:rPr>
              <a:t>تبادل المعلومات بشكل منتظم بما في ذلك التقرير الخاصّ بالتّدريب النهائي والتّحديثات المتعلقة باسفير.</a:t>
            </a:r>
            <a:endParaRPr lang="fr-CH" sz="1100" smtClean="0">
              <a:effectLst/>
              <a:latin typeface="Times New Roman"/>
              <a:ea typeface="Times New Roman"/>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12</a:t>
            </a:fld>
            <a:endParaRPr lang="ar-SA"/>
          </a:p>
        </p:txBody>
      </p:sp>
    </p:spTree>
    <p:extLst>
      <p:ext uri="{BB962C8B-B14F-4D97-AF65-F5344CB8AC3E}">
        <p14:creationId xmlns:p14="http://schemas.microsoft.com/office/powerpoint/2010/main" val="1542422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lnSpc>
                <a:spcPts val="1400"/>
              </a:lnSpc>
              <a:spcBef>
                <a:spcPts val="800"/>
              </a:spcBef>
              <a:spcAft>
                <a:spcPts val="0"/>
              </a:spcAft>
            </a:pP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r>
              <a:rPr lang="ar-SA" sz="1200" b="1" smtClean="0"/>
              <a:t>5. مراجع اخرى</a:t>
            </a:r>
            <a:endParaRPr lang="ar-TN" sz="1200" b="1" smtClean="0"/>
          </a:p>
          <a:p>
            <a:pPr algn="r" rtl="1">
              <a:lnSpc>
                <a:spcPts val="1400"/>
              </a:lnSpc>
              <a:spcBef>
                <a:spcPts val="800"/>
              </a:spcBef>
              <a:spcAft>
                <a:spcPts val="0"/>
              </a:spcAft>
            </a:pP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إذا أردت معرفة المزيد عن تعليم/ تدريب الكبار</a:t>
            </a: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solidFill>
                  <a:srgbClr val="252525"/>
                </a:solidFill>
                <a:effectLst/>
                <a:latin typeface="Times New Roman"/>
                <a:ea typeface="Times New Roman"/>
                <a:cs typeface="Traditional Arabic"/>
              </a:rPr>
              <a:t>أندراغوجيا: </a:t>
            </a:r>
            <a:r>
              <a:rPr lang="en-GB" sz="900" b="0" u="sng" smtClean="0">
                <a:solidFill>
                  <a:srgbClr val="004386"/>
                </a:solidFill>
                <a:effectLst/>
                <a:latin typeface="Times New Roman"/>
                <a:ea typeface="Times New Roman"/>
                <a:hlinkClick r:id="rId3"/>
              </a:rPr>
              <a:t>http://en.wikipedia.org/wiki/Andragogy</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solidFill>
                  <a:srgbClr val="252525"/>
                </a:solidFill>
                <a:effectLst/>
                <a:latin typeface="Times New Roman"/>
                <a:ea typeface="Times New Roman"/>
                <a:cs typeface="Traditional Arabic"/>
              </a:rPr>
              <a:t>"الممارسة الحديثة لتعليم الكبار: من التربية إلى أندراغوجيا"، مالكولم نولز (1980)، ويلتون، كونيتيكت: نقابة الصحفيين</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en-GB" sz="1050" smtClean="0">
                <a:effectLst/>
                <a:latin typeface="Times New Roman"/>
                <a:ea typeface="Times New Roman"/>
              </a:rPr>
              <a:t>Teaching and Learning Resources wiki, Page history, Last edited by Gayla S. Keesee</a:t>
            </a:r>
            <a:endParaRPr lang="fr-CH" sz="1100" smtClean="0">
              <a:effectLst/>
              <a:latin typeface="Times New Roman"/>
              <a:ea typeface="Times New Roman"/>
            </a:endParaRPr>
          </a:p>
          <a:p>
            <a:pPr marL="180340" indent="-180340">
              <a:lnSpc>
                <a:spcPts val="1400"/>
              </a:lnSpc>
              <a:spcBef>
                <a:spcPts val="800"/>
              </a:spcBef>
              <a:spcAft>
                <a:spcPts val="0"/>
              </a:spcAft>
            </a:pPr>
            <a:r>
              <a:rPr lang="en-GB" sz="900" smtClean="0">
                <a:effectLst/>
                <a:latin typeface="Times New Roman"/>
                <a:ea typeface="Times New Roman"/>
              </a:rPr>
              <a:t> </a:t>
            </a:r>
            <a:r>
              <a:rPr lang="en-GB" sz="900" u="sng" smtClean="0">
                <a:solidFill>
                  <a:srgbClr val="004386"/>
                </a:solidFill>
                <a:effectLst/>
                <a:latin typeface="Times New Roman"/>
                <a:ea typeface="Times New Roman"/>
                <a:hlinkClick r:id="rId4"/>
              </a:rPr>
              <a:t>http://teachinglearningresources.pbworks.com/w/page/30310516/Andragogy--Adult Learning Theory</a:t>
            </a:r>
            <a:endParaRPr lang="fr-CH" sz="1100" smtClean="0">
              <a:effectLst/>
              <a:latin typeface="Times New Roman"/>
              <a:ea typeface="Times New Roman"/>
            </a:endParaRPr>
          </a:p>
          <a:p>
            <a:pPr algn="r" rtl="1">
              <a:lnSpc>
                <a:spcPts val="1400"/>
              </a:lnSpc>
              <a:spcBef>
                <a:spcPts val="800"/>
              </a:spcBef>
              <a:spcAft>
                <a:spcPts val="0"/>
              </a:spcAft>
            </a:pPr>
            <a:r>
              <a:rPr lang="en-GB" sz="1100" smtClean="0">
                <a:effectLst/>
                <a:latin typeface="Times New Roman"/>
                <a:ea typeface="Times New Roman"/>
              </a:rPr>
              <a:t> </a:t>
            </a: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إذا أردت الإشارة لمزيد من الإرشادات التّسهيليّة</a:t>
            </a:r>
            <a:endParaRPr lang="fr-CH" sz="1100" smtClean="0">
              <a:effectLst/>
              <a:latin typeface="Times New Roman"/>
              <a:ea typeface="Times New Roman"/>
            </a:endParaRPr>
          </a:p>
          <a:p>
            <a:pPr marL="342900" lvl="0" indent="-342900">
              <a:lnSpc>
                <a:spcPts val="1400"/>
              </a:lnSpc>
              <a:spcBef>
                <a:spcPts val="800"/>
              </a:spcBef>
              <a:spcAft>
                <a:spcPts val="0"/>
              </a:spcAft>
              <a:buClr>
                <a:srgbClr val="004386"/>
              </a:buClr>
              <a:buSzPts val="900"/>
              <a:buFont typeface="Symbol"/>
              <a:buChar char=""/>
            </a:pPr>
            <a:r>
              <a:rPr lang="en-GB" sz="1100" smtClean="0">
                <a:effectLst/>
                <a:latin typeface="Times New Roman"/>
                <a:ea typeface="Times New Roman"/>
              </a:rPr>
              <a:t>‘Action for the Rights of Children (ARC) Resource pack’: </a:t>
            </a:r>
            <a:r>
              <a:rPr lang="en-GB" sz="1100" u="sng" smtClean="0">
                <a:solidFill>
                  <a:srgbClr val="004386"/>
                </a:solidFill>
                <a:effectLst/>
                <a:latin typeface="Times New Roman"/>
                <a:ea typeface="Times New Roman"/>
                <a:hlinkClick r:id="rId5"/>
              </a:rPr>
              <a:t>http://resourcecentre.savethechildren.se/library/arc-resource-pack-facilitators-toolkit</a:t>
            </a:r>
            <a:endParaRPr lang="fr-CH" sz="1100" smtClean="0">
              <a:effectLst/>
              <a:latin typeface="Times New Roman"/>
              <a:ea typeface="Times New Roman"/>
            </a:endParaRPr>
          </a:p>
          <a:p>
            <a:pPr marL="342900" lvl="0" indent="-342900">
              <a:lnSpc>
                <a:spcPts val="1400"/>
              </a:lnSpc>
              <a:spcBef>
                <a:spcPts val="800"/>
              </a:spcBef>
              <a:spcAft>
                <a:spcPts val="0"/>
              </a:spcAft>
              <a:buClr>
                <a:srgbClr val="004386"/>
              </a:buClr>
              <a:buSzPts val="900"/>
              <a:buFont typeface="Symbol"/>
              <a:buChar char=""/>
            </a:pPr>
            <a:r>
              <a:rPr lang="en-GB" sz="1100" smtClean="0">
                <a:effectLst/>
                <a:latin typeface="Times New Roman"/>
                <a:ea typeface="Times New Roman"/>
              </a:rPr>
              <a:t>‘Action for the Rights of Children (ARC)/ Reach Out Project Facilitator’s toolkit’: </a:t>
            </a:r>
            <a:r>
              <a:rPr lang="en-GB" sz="1100" u="sng" smtClean="0">
                <a:solidFill>
                  <a:srgbClr val="004386"/>
                </a:solidFill>
                <a:effectLst/>
                <a:latin typeface="Times New Roman"/>
                <a:ea typeface="Times New Roman"/>
                <a:hlinkClick r:id="rId6"/>
              </a:rPr>
              <a:t>www.unhcr.org/4371d7c92.pdf</a:t>
            </a:r>
            <a:endParaRPr lang="fr-CH" sz="1100" smtClean="0">
              <a:effectLst/>
              <a:latin typeface="Times New Roman"/>
              <a:ea typeface="Times New Roman"/>
            </a:endParaRPr>
          </a:p>
          <a:p>
            <a:pPr marL="342900" lvl="0" indent="-342900">
              <a:lnSpc>
                <a:spcPts val="1400"/>
              </a:lnSpc>
              <a:spcBef>
                <a:spcPts val="800"/>
              </a:spcBef>
              <a:spcAft>
                <a:spcPts val="0"/>
              </a:spcAft>
              <a:buClr>
                <a:srgbClr val="004386"/>
              </a:buClr>
              <a:buSzPts val="900"/>
              <a:buFont typeface="Symbol"/>
              <a:buChar char=""/>
            </a:pPr>
            <a:r>
              <a:rPr lang="en-GB" sz="1100" smtClean="0">
                <a:effectLst/>
                <a:latin typeface="Times New Roman"/>
                <a:ea typeface="Times New Roman"/>
              </a:rPr>
              <a:t>‘Changing Minds: A Guide to Facilitated Participatory Planning’, Cole P. Dodge, Gavin Bennett: </a:t>
            </a:r>
            <a:r>
              <a:rPr lang="en-GB" sz="1100" u="sng" smtClean="0">
                <a:solidFill>
                  <a:srgbClr val="004386"/>
                </a:solidFill>
                <a:effectLst/>
                <a:latin typeface="Times New Roman"/>
                <a:ea typeface="Times New Roman"/>
                <a:hlinkClick r:id="rId7"/>
              </a:rPr>
              <a:t>www.idrc.ca/EN/Resources/Publications/Pages/IDRCBookDetails.aspx?PublicationID=865</a:t>
            </a:r>
            <a:endParaRPr lang="fr-CH" sz="1100" smtClean="0">
              <a:effectLst/>
              <a:latin typeface="Times New Roman"/>
              <a:ea typeface="Times New Roman"/>
            </a:endParaRPr>
          </a:p>
          <a:p>
            <a:pPr marL="342900" lvl="0" indent="-342900">
              <a:lnSpc>
                <a:spcPts val="1400"/>
              </a:lnSpc>
              <a:spcBef>
                <a:spcPts val="800"/>
              </a:spcBef>
              <a:spcAft>
                <a:spcPts val="0"/>
              </a:spcAft>
              <a:buClr>
                <a:srgbClr val="004386"/>
              </a:buClr>
              <a:buSzPts val="900"/>
              <a:buFont typeface="Symbol"/>
              <a:buChar char=""/>
            </a:pPr>
            <a:r>
              <a:rPr lang="en-GB" sz="1100" smtClean="0">
                <a:effectLst/>
                <a:latin typeface="Times New Roman"/>
                <a:ea typeface="Times New Roman"/>
              </a:rPr>
              <a:t>‘The Facilitator’s Toolkit’, Havergal Maggie, Edmonstone John: </a:t>
            </a:r>
            <a:r>
              <a:rPr lang="en-GB" sz="1100" u="sng" smtClean="0">
                <a:solidFill>
                  <a:srgbClr val="004386"/>
                </a:solidFill>
                <a:effectLst/>
                <a:latin typeface="Times New Roman"/>
                <a:ea typeface="Times New Roman"/>
                <a:hlinkClick r:id="rId8"/>
              </a:rPr>
              <a:t>http://books.google.es/books/about/The_Facilitator_s_Toolkit.html?id=H7ssJwAACAAJ&amp;redir_esc=y</a:t>
            </a: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 </a:t>
            </a: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إذا أردت الحصول على أشكال ونماذج آخرى</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يوجد العديد من الوسائل المتاحة و القابلة للتّكييف التي يمكنك استعمالها، نذكر منها: نموذج من قائمة الأعمال، واستمارة تقدير الاحتياجات التدريبيّة، ونموذج من الدعوة الموجهة لورشة العمل، وقائمة بالمعدّات والأدوات المكتبية، واستمارة التسجيل، واستمارة تقييم، ونموذج من خطة العمل، وغيرها. تأكد من أن الوسائل تستجيب لسياق التدريب الخاص بك.</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يمكنك الإشارة لهذه المراجع:</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en-GB" sz="1200" b="1" smtClean="0">
                <a:effectLst/>
                <a:latin typeface="Traditional Arabic"/>
                <a:ea typeface="Times New Roman"/>
              </a:rPr>
              <a:t> </a:t>
            </a:r>
            <a:r>
              <a:rPr lang="ar-SA" sz="1200" smtClean="0">
                <a:effectLst/>
                <a:latin typeface="Times New Roman"/>
                <a:ea typeface="Times New Roman"/>
                <a:cs typeface="Traditional Arabic"/>
              </a:rPr>
              <a:t>"دليل اسفير للمدربين"(مقتطف من مجموعة اسفير التدريبية 2004):</a:t>
            </a:r>
            <a:r>
              <a:rPr lang="ar-SA" sz="1100" b="1" smtClean="0">
                <a:effectLst/>
                <a:latin typeface="Times New Roman"/>
                <a:ea typeface="Times New Roman"/>
              </a:rPr>
              <a:t> </a:t>
            </a:r>
            <a:r>
              <a:rPr lang="en-GB" sz="1050" b="0" u="sng" smtClean="0">
                <a:solidFill>
                  <a:srgbClr val="004386"/>
                </a:solidFill>
                <a:effectLst/>
                <a:latin typeface="Times New Roman"/>
                <a:ea typeface="Times New Roman"/>
                <a:hlinkClick r:id="rId9"/>
              </a:rPr>
              <a:t>www.sphereproject.org/resources</a:t>
            </a:r>
            <a:endParaRPr lang="fr-CH" sz="1100" smtClean="0">
              <a:effectLst/>
              <a:latin typeface="Times New Roman"/>
              <a:ea typeface="Times New Roman"/>
            </a:endParaRPr>
          </a:p>
          <a:p>
            <a:pPr marL="180340" indent="-180340" algn="r" rtl="1">
              <a:lnSpc>
                <a:spcPts val="1400"/>
              </a:lnSpc>
              <a:spcBef>
                <a:spcPts val="800"/>
              </a:spcBef>
              <a:spcAft>
                <a:spcPts val="0"/>
              </a:spcAft>
            </a:pPr>
            <a:r>
              <a:rPr lang="ar-SA" sz="1200" smtClean="0">
                <a:effectLst/>
                <a:latin typeface="Times New Roman"/>
                <a:ea typeface="Times New Roman"/>
                <a:cs typeface="Traditional Arabic"/>
              </a:rPr>
              <a:t>(أو يمكنك الاطلاع على الملاحق المتعلقة بمجموعة اسفير التدريبية 2015)</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smtClean="0">
                <a:effectLst/>
                <a:latin typeface="Times New Roman"/>
                <a:ea typeface="Times New Roman"/>
                <a:cs typeface="Traditional Arabic"/>
              </a:rPr>
              <a:t>"دروس من تدريب اسفير للمدربين - مرجع للمدربين؟":</a:t>
            </a:r>
            <a:r>
              <a:rPr lang="ar-SA" sz="1100" b="1" smtClean="0">
                <a:effectLst/>
                <a:latin typeface="Times New Roman"/>
                <a:ea typeface="Times New Roman"/>
              </a:rPr>
              <a:t> </a:t>
            </a:r>
            <a:r>
              <a:rPr lang="en-GB" sz="1050" b="0" u="sng" smtClean="0">
                <a:solidFill>
                  <a:srgbClr val="004386"/>
                </a:solidFill>
                <a:effectLst/>
                <a:latin typeface="Times New Roman"/>
                <a:ea typeface="Times New Roman"/>
                <a:hlinkClick r:id="rId9"/>
              </a:rPr>
              <a:t>www.sphereproject.org/resources</a:t>
            </a:r>
            <a:endParaRPr lang="fr-CH" sz="1100" smtClean="0">
              <a:effectLst/>
              <a:latin typeface="Times New Roman"/>
              <a:ea typeface="Times New Roman"/>
            </a:endParaRPr>
          </a:p>
          <a:p>
            <a:pPr marL="180340" indent="-180340" algn="r" rtl="1">
              <a:lnSpc>
                <a:spcPts val="1400"/>
              </a:lnSpc>
              <a:spcBef>
                <a:spcPts val="800"/>
              </a:spcBef>
              <a:spcAft>
                <a:spcPts val="0"/>
              </a:spcAft>
            </a:pPr>
            <a:r>
              <a:rPr lang="ar-SA" sz="1200" smtClean="0">
                <a:effectLst/>
                <a:latin typeface="Times New Roman"/>
                <a:ea typeface="Times New Roman"/>
                <a:cs typeface="Traditional Arabic"/>
              </a:rPr>
              <a:t>(أو يمكنك الاطلاع على الملاحق المتعلقة بمجموعة اسفير التدريبية 2015)</a:t>
            </a:r>
            <a:endParaRPr lang="fr-CH" sz="1100" smtClean="0">
              <a:effectLst/>
              <a:latin typeface="Times New Roman"/>
              <a:ea typeface="Times New Roman"/>
            </a:endParaRPr>
          </a:p>
          <a:p>
            <a:pPr algn="r" rtl="1">
              <a:spcBef>
                <a:spcPts val="1200"/>
              </a:spcBef>
              <a:spcAft>
                <a:spcPts val="0"/>
              </a:spcAft>
              <a:tabLst>
                <a:tab pos="5941060" algn="r"/>
              </a:tabLst>
            </a:pPr>
            <a:r>
              <a:rPr lang="ar-SA" sz="1100" b="1" kern="1600" smtClean="0">
                <a:solidFill>
                  <a:srgbClr val="004386"/>
                </a:solidFill>
                <a:effectLst/>
                <a:latin typeface="Tahoma"/>
                <a:ea typeface="Times New Roman"/>
                <a:cs typeface="Traditional Arabic" panose="02020603050405020304" pitchFamily="18" charset="-78"/>
              </a:rPr>
              <a:t> </a:t>
            </a:r>
            <a:endParaRPr lang="fr-CH" sz="1100" b="1" kern="1600" smtClean="0">
              <a:solidFill>
                <a:srgbClr val="004386"/>
              </a:solidFill>
              <a:effectLst/>
              <a:latin typeface="Tahoma"/>
              <a:ea typeface="Times New Roman"/>
              <a:cs typeface="Arial"/>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13</a:t>
            </a:fld>
            <a:endParaRPr lang="ar-SA"/>
          </a:p>
        </p:txBody>
      </p:sp>
    </p:spTree>
    <p:extLst>
      <p:ext uri="{BB962C8B-B14F-4D97-AF65-F5344CB8AC3E}">
        <p14:creationId xmlns:p14="http://schemas.microsoft.com/office/powerpoint/2010/main" val="23173242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kumimoji="0" lang="ar-SA" sz="1200" b="1" i="0" u="none" strike="noStrike" kern="1200" cap="none" spc="0" normalizeH="0" baseline="0" noProof="0" smtClean="0">
                <a:ln>
                  <a:noFill/>
                </a:ln>
                <a:solidFill>
                  <a:srgbClr val="004386"/>
                </a:solidFill>
                <a:effectLst/>
                <a:uLnTx/>
                <a:uFillTx/>
                <a:latin typeface="Tahoma"/>
                <a:ea typeface="+mn-ea"/>
                <a:cs typeface="Tahoma"/>
              </a:rPr>
              <a:t>الجزء "ت": تدريب اسفير الخاص بك في خمس خطوات</a:t>
            </a:r>
            <a:endParaRPr lang="fr-FR" smtClean="0"/>
          </a:p>
        </p:txBody>
      </p:sp>
      <p:sp>
        <p:nvSpPr>
          <p:cNvPr id="4" name="Slide Number Placeholder 3"/>
          <p:cNvSpPr>
            <a:spLocks noGrp="1"/>
          </p:cNvSpPr>
          <p:nvPr>
            <p:ph type="sldNum" sz="quarter" idx="10"/>
          </p:nvPr>
        </p:nvSpPr>
        <p:spPr/>
        <p:txBody>
          <a:bodyPr/>
          <a:lstStyle/>
          <a:p>
            <a:fld id="{53579C48-162C-47C7-9687-2839989AFBEE}" type="slidenum">
              <a:rPr lang="ar-SA" smtClean="0"/>
              <a:t>14</a:t>
            </a:fld>
            <a:endParaRPr lang="ar-SA"/>
          </a:p>
        </p:txBody>
      </p:sp>
    </p:spTree>
    <p:extLst>
      <p:ext uri="{BB962C8B-B14F-4D97-AF65-F5344CB8AC3E}">
        <p14:creationId xmlns:p14="http://schemas.microsoft.com/office/powerpoint/2010/main" val="3664000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5560" algn="r" rtl="1">
              <a:lnSpc>
                <a:spcPts val="1400"/>
              </a:lnSpc>
              <a:spcBef>
                <a:spcPts val="800"/>
              </a:spcBef>
              <a:spcAft>
                <a:spcPts val="0"/>
              </a:spcAft>
            </a:pPr>
            <a:r>
              <a:rPr lang="en-US" b="1" smtClean="0">
                <a:solidFill>
                  <a:srgbClr val="1F497D"/>
                </a:solidFill>
              </a:rPr>
              <a:t>1</a:t>
            </a:r>
            <a:r>
              <a:rPr lang="ar-SA" sz="1800" b="1" kern="1600" smtClean="0">
                <a:solidFill>
                  <a:srgbClr val="004386"/>
                </a:solidFill>
                <a:effectLst/>
                <a:latin typeface="Times New Roman"/>
                <a:ea typeface="Times New Roman"/>
                <a:cs typeface="Traditional Arabic"/>
              </a:rPr>
              <a:t>.تحديد الأهداف من التدريب</a:t>
            </a:r>
            <a:endParaRPr lang="ar-TN" sz="1800" b="1" kern="1600" smtClean="0">
              <a:solidFill>
                <a:srgbClr val="004386"/>
              </a:solidFill>
              <a:effectLst/>
              <a:latin typeface="Times New Roman"/>
              <a:ea typeface="Times New Roman"/>
              <a:cs typeface="Traditional Arabic"/>
            </a:endParaRPr>
          </a:p>
          <a:p>
            <a:pPr marL="35560" algn="r" rtl="1">
              <a:lnSpc>
                <a:spcPts val="1400"/>
              </a:lnSpc>
              <a:spcBef>
                <a:spcPts val="800"/>
              </a:spcBef>
              <a:spcAft>
                <a:spcPts val="0"/>
              </a:spcAft>
            </a:pPr>
            <a:endParaRPr lang="fr-CH" sz="1100" smtClean="0">
              <a:effectLst/>
              <a:latin typeface="Times New Roman"/>
              <a:ea typeface="Times New Roman"/>
            </a:endParaRPr>
          </a:p>
          <a:p>
            <a:pPr marL="457200" algn="r" rtl="1">
              <a:lnSpc>
                <a:spcPts val="1400"/>
              </a:lnSpc>
              <a:spcAft>
                <a:spcPts val="0"/>
              </a:spcAft>
            </a:pPr>
            <a:r>
              <a:rPr lang="ar-SA" sz="1800" b="1" kern="1600" smtClean="0">
                <a:solidFill>
                  <a:srgbClr val="004386"/>
                </a:solidFill>
                <a:effectLst/>
                <a:latin typeface="Times New Roman"/>
                <a:ea typeface="Times New Roman"/>
                <a:cs typeface="Traditional Arabic"/>
              </a:rPr>
              <a:t>ماهي الأهداف والتوقعات من التدريب؟</a:t>
            </a:r>
            <a:endParaRPr lang="ar-TN" sz="1800" b="1" kern="1600" smtClean="0">
              <a:solidFill>
                <a:srgbClr val="004386"/>
              </a:solidFill>
              <a:effectLst/>
              <a:latin typeface="Times New Roman"/>
              <a:ea typeface="Times New Roman"/>
              <a:cs typeface="Traditional Arabic"/>
            </a:endParaRPr>
          </a:p>
          <a:p>
            <a:pPr marL="457200" algn="r" rtl="1">
              <a:lnSpc>
                <a:spcPts val="1400"/>
              </a:lnSpc>
              <a:spcAft>
                <a:spcPts val="0"/>
              </a:spcAft>
            </a:pPr>
            <a:endParaRPr lang="fr-CH" sz="1100" smtClean="0">
              <a:effectLst/>
              <a:latin typeface="Times New Roman"/>
              <a:ea typeface="Times New Roman"/>
            </a:endParaRPr>
          </a:p>
          <a:p>
            <a:pPr marL="35560" algn="r" rtl="1">
              <a:lnSpc>
                <a:spcPts val="1400"/>
              </a:lnSpc>
              <a:spcBef>
                <a:spcPts val="800"/>
              </a:spcBef>
              <a:spcAft>
                <a:spcPts val="0"/>
              </a:spcAft>
            </a:pPr>
            <a:r>
              <a:rPr lang="ar-SA" sz="1200" smtClean="0">
                <a:effectLst/>
                <a:latin typeface="Times New Roman"/>
                <a:ea typeface="Times New Roman"/>
                <a:cs typeface="Traditional Arabic"/>
              </a:rPr>
              <a:t>في بادئ الأمر، ننصحك بأن لا تعتمد على الافتراضات الخاصة بك مثل "كل ما نحتاجه هنا هو تدريب حول الإمداد بالماء والإصحاح." قم بدراسة افتراضاتك واكتشاف الخيارات في نطاق سياق معين وذلك عن طريق استفهام المشاركين المحتملين حول ما الذي سيلفت اهتمامهم</a:t>
            </a:r>
            <a:r>
              <a:rPr lang="en-GB" sz="1200" b="1" smtClean="0">
                <a:effectLst/>
                <a:latin typeface="Traditional Arabic"/>
                <a:ea typeface="Times New Roman"/>
              </a:rPr>
              <a:t>!</a:t>
            </a:r>
            <a:r>
              <a:rPr lang="ar-SA" sz="1200" smtClean="0">
                <a:effectLst/>
                <a:latin typeface="Times New Roman"/>
                <a:ea typeface="Times New Roman"/>
                <a:cs typeface="Traditional Arabic"/>
              </a:rPr>
              <a:t> للقيام بذلك قد تودّ أن تبدأ بدراسة سريعة، وإرسال استبيان، وتبادل الأفكار خلال اجتماعات التّنسيق...الخ. كن دقيقا بقدر الإمكان: قم بتقديم اقتراحات واسأل النّاس عن رأيهم حول ما الذي ينبغي أن يحظى بالأولويّة. </a:t>
            </a:r>
            <a:endParaRPr lang="ar-TN" sz="1200" smtClean="0">
              <a:effectLst/>
              <a:latin typeface="Times New Roman"/>
              <a:ea typeface="Times New Roman"/>
              <a:cs typeface="Traditional Arabic"/>
            </a:endParaRPr>
          </a:p>
          <a:p>
            <a:pPr marL="35560" algn="r" rtl="1">
              <a:lnSpc>
                <a:spcPts val="1400"/>
              </a:lnSpc>
              <a:spcBef>
                <a:spcPts val="800"/>
              </a:spcBef>
              <a:spcAft>
                <a:spcPts val="0"/>
              </a:spcAft>
            </a:pPr>
            <a:endParaRPr lang="fr-CH" sz="1100" smtClean="0">
              <a:effectLst/>
              <a:latin typeface="Times New Roman"/>
              <a:ea typeface="Times New Roman"/>
            </a:endParaRPr>
          </a:p>
          <a:p>
            <a:pPr marL="342900" lvl="0" indent="-342900" algn="r" rtl="1">
              <a:lnSpc>
                <a:spcPts val="1400"/>
              </a:lnSpc>
              <a:spcAft>
                <a:spcPts val="0"/>
              </a:spcAft>
              <a:buSzPts val="900"/>
              <a:buFont typeface="Wingdings"/>
              <a:buChar char="ç"/>
            </a:pPr>
            <a:r>
              <a:rPr lang="ar-SA" sz="1200" b="1" smtClean="0">
                <a:solidFill>
                  <a:srgbClr val="004386"/>
                </a:solidFill>
                <a:effectLst/>
                <a:latin typeface="Times New Roman"/>
                <a:ea typeface="Times New Roman"/>
                <a:cs typeface="Traditional Arabic"/>
              </a:rPr>
              <a:t>قد تكون هذه أهم مرحلة في عملية التدريب.</a:t>
            </a:r>
            <a:endParaRPr lang="ar-TN" sz="1200" b="1" smtClean="0">
              <a:solidFill>
                <a:srgbClr val="004386"/>
              </a:solidFill>
              <a:effectLst/>
              <a:latin typeface="Times New Roman"/>
              <a:ea typeface="Times New Roman"/>
              <a:cs typeface="Traditional Arabic"/>
            </a:endParaRPr>
          </a:p>
          <a:p>
            <a:pPr marL="342900" lvl="0" indent="-342900" algn="r" rtl="1">
              <a:lnSpc>
                <a:spcPts val="1400"/>
              </a:lnSpc>
              <a:spcAft>
                <a:spcPts val="0"/>
              </a:spcAft>
              <a:buSzPts val="900"/>
              <a:buFont typeface="Wingdings"/>
              <a:buChar char="ç"/>
            </a:pP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تحليل النتائج المتحصّل عليها</a:t>
            </a:r>
            <a:r>
              <a:rPr lang="ar-SA" sz="800" smtClean="0">
                <a:effectLst/>
                <a:latin typeface="Times New Roman"/>
                <a:ea typeface="Times New Roman"/>
              </a:rPr>
              <a:t> </a:t>
            </a:r>
            <a:endParaRPr lang="ar-TN" sz="800" smtClean="0">
              <a:effectLst/>
              <a:latin typeface="Times New Roman"/>
              <a:ea typeface="Times New Roman"/>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يتوجّب عليك مراجعة النّتائج بعناية ونشرها بشفافية وهو ما سيسمح لك البدء بصياغة منهجية التدريب والأخذ في الاعتبار هذه الجوانب: موضوع التدريب والمدة الزمنية، والمكان والتاريخ...الخ.</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تعتبر هذه فرصة جيّدة لإلقاء نظرة على أيّ أنشطة من المزعم تنفيذها والتي في نفس السياق، وعلى أيّ دورات تدريبية أو حدث عالمي في منطقتك أو في جميع أنحاء العالم...الخ. كلّ هذا بهدف تجنّب الازدواجية أو وجود أحداث هامة متعددة، والابتعاد عن أيام العطل الرسمية أو الاحتفالات التي تقام في نفس التاريخ.</a:t>
            </a:r>
            <a:endParaRPr lang="ar-TN" sz="1200" smtClean="0">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من هي الفئة المستهدفة؟</a:t>
            </a: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ما إن قمت بجمع عدد كاف من المشاركين الرّاغبين في حضور هذه الدّورة، يمكنك تصنيفهم حسب مكتسباتهم وإعداد بلاغات لإطلاق دعوة للترشح بصورة أشمل. هل تستهدف الممارسين الميدانيين، والمدراء العامين، والممثلين الحكوميين، ومجموعة من المانحين أو مزيجا من هذه الاختصاصات لاستهداف منطقة ما في العالم أو موضوع معيّن، أو غير ذلك؟</a:t>
            </a:r>
            <a:endParaRPr lang="ar-TN" sz="1200" smtClean="0">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من هو المدرب أو فريق التدريب؟</a:t>
            </a: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تحرّى بدقّة وفي وقت مبكر عن تركيبة فريق التدريب وإن كان متاحا وما اذا كان يتكون من مدرّب أو أكثر، ومن خبير أو خبراء الموضوع إذا لزم الأمر.</a:t>
            </a:r>
            <a:r>
              <a:rPr lang="ar-SA" sz="1200" b="1" smtClean="0">
                <a:effectLst/>
                <a:latin typeface="Times New Roman"/>
                <a:ea typeface="Times New Roman"/>
                <a:cs typeface="Traditional Arabic"/>
              </a:rPr>
              <a:t> </a:t>
            </a:r>
            <a:r>
              <a:rPr lang="ar-SA" sz="1200" smtClean="0">
                <a:effectLst/>
                <a:latin typeface="Times New Roman"/>
                <a:ea typeface="Times New Roman"/>
                <a:cs typeface="Traditional Arabic"/>
              </a:rPr>
              <a:t>خذ في عين الاعتبار تنوّع الفرق من حيث المهارات التدريبية، والدراية بموضوع التدريب، والجوانب الشخصية (الجنس، والثقافة، واللّغة) والمعرفة المتعلقة بسياق معين ومنطقة محددة.</a:t>
            </a:r>
            <a:endParaRPr lang="ar-TN" sz="1200" smtClean="0">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b="1" kern="1600" smtClean="0">
                <a:solidFill>
                  <a:srgbClr val="004386"/>
                </a:solidFill>
                <a:effectLst/>
                <a:latin typeface="Times New Roman"/>
                <a:ea typeface="Times New Roman"/>
                <a:cs typeface="Traditional Arabic"/>
              </a:rPr>
              <a:t>ماهي الموارد المتوفّرة لديك؟  </a:t>
            </a:r>
            <a:endParaRPr lang="ar-TN" sz="1200" b="1" kern="160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في هذه المرحلة أصبحت تملك فكرة عن التوقعات المنتظرة والإطار العام للتدريب. كما أنّه الوقت المناسب لتتأكّد أن الموارد المتاحة ستفتح أمامك المجال لعقد مثل هذه التظاهرة بطريقة عمليّة، وفي حالة عدم توفّر الموارد قد تضطر لتأجيله أو جمع الأموال بهدف تسييره كما ينبغي.  </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كما يجب عليك الأخذ بعين الاعتبار الخدمات اللوجستية المتوّفرة والدّعم الإداري الذي يمكنك الحصول عليه، حيث أنّ كلّ هذا يعتبر عاملا أساسيّا للتّحضير والتّطبيق.</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يجب التّفكير في طريقة استرجاع التكاليف (جزئيا أو كاملة) والتّي ترتبط بطلب دفع رسوم حضور التّدريب من قبل المشاركين. بالإضافة إلى المساهمة في ميزانيّة التدريب، فإنّ المنفعة تكمن في تعزيز التزام المشاركين بالتدريب وإضافة قيمة لمشاركتهم. كما يجب عليك الأخذ في الاعتبار وضع رسوم خاصّة استنادا على خصائص الوكالات التّي ينتمي إليها المشاركون.</a:t>
            </a:r>
            <a:endParaRPr lang="fr-CH" sz="1100" smtClean="0">
              <a:effectLst/>
              <a:latin typeface="Times New Roman"/>
              <a:ea typeface="Times New Roman"/>
            </a:endParaRPr>
          </a:p>
          <a:p>
            <a:pPr algn="r">
              <a:spcBef>
                <a:spcPts val="1200"/>
              </a:spcBef>
              <a:spcAft>
                <a:spcPts val="0"/>
              </a:spcAft>
              <a:tabLst>
                <a:tab pos="5941060" algn="r"/>
              </a:tabLst>
            </a:pPr>
            <a:endParaRPr lang="ar-TN" sz="1200" b="1" kern="1600" smtClean="0">
              <a:solidFill>
                <a:srgbClr val="004386"/>
              </a:solidFill>
              <a:effectLst/>
              <a:latin typeface="Tahoma"/>
              <a:ea typeface="Times New Roman"/>
              <a:cs typeface="Traditional Arabic"/>
            </a:endParaRPr>
          </a:p>
          <a:p>
            <a:pPr algn="r">
              <a:spcBef>
                <a:spcPts val="1200"/>
              </a:spcBef>
              <a:spcAft>
                <a:spcPts val="0"/>
              </a:spcAft>
              <a:tabLst>
                <a:tab pos="5941060" algn="r"/>
              </a:tabLst>
            </a:pPr>
            <a:r>
              <a:rPr lang="ar-SA" sz="1200" b="1" kern="1600" smtClean="0">
                <a:solidFill>
                  <a:srgbClr val="004386"/>
                </a:solidFill>
                <a:effectLst/>
                <a:latin typeface="Tahoma"/>
                <a:ea typeface="Times New Roman"/>
                <a:cs typeface="Traditional Arabic"/>
              </a:rPr>
              <a:t>التوقيت</a:t>
            </a:r>
            <a:endParaRPr lang="fr-CH" sz="1100" b="1" kern="1600" smtClean="0">
              <a:solidFill>
                <a:srgbClr val="004386"/>
              </a:solidFill>
              <a:effectLst/>
              <a:latin typeface="Tahoma"/>
              <a:ea typeface="Times New Roman"/>
              <a:cs typeface="Arial"/>
            </a:endParaRPr>
          </a:p>
          <a:p>
            <a:pPr algn="r" rtl="1">
              <a:lnSpc>
                <a:spcPts val="1400"/>
              </a:lnSpc>
              <a:spcBef>
                <a:spcPts val="800"/>
              </a:spcBef>
              <a:spcAft>
                <a:spcPts val="0"/>
              </a:spcAft>
            </a:pPr>
            <a:endParaRPr lang="ar-TN" sz="1200" smtClean="0">
              <a:effectLst/>
              <a:latin typeface="Times New Roman"/>
              <a:ea typeface="Times New Roman"/>
              <a:cs typeface="Traditional Arabic"/>
            </a:endParaRPr>
          </a:p>
          <a:p>
            <a:pPr algn="r" rtl="1">
              <a:lnSpc>
                <a:spcPts val="1400"/>
              </a:lnSpc>
              <a:spcBef>
                <a:spcPts val="800"/>
              </a:spcBef>
              <a:spcAft>
                <a:spcPts val="0"/>
              </a:spcAft>
            </a:pPr>
            <a:r>
              <a:rPr lang="ar-SA" sz="1200" smtClean="0">
                <a:effectLst/>
                <a:latin typeface="Times New Roman"/>
                <a:ea typeface="Times New Roman"/>
                <a:cs typeface="Traditional Arabic"/>
              </a:rPr>
              <a:t>يعتبر التوقيت العنصر الأساسي لبدء عملية التدريب بطريقة جيدة وصحيحة حيث أن التحضير المسبّق يمنحك الوقت الكافي لذلك. تنظيم الدورات التدريبية بطريقة مستعجلة له عواقب وخيمة على جودة التدريب وبالتالي له تأثير على عملية التعلّم. </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يجب أن تبدأ بالتخطيط قبل عدة أسابيع لتضمن أن المشاركين يمكنهم الالتزام بالتاريخ وأنّك تأكدت من توفّر المعدات والكتيبات، وأنّه تم حجز المكان الذي يستجيب لاحتياجات التدريب.</a:t>
            </a:r>
            <a:endParaRPr lang="fr-CH" sz="1100" smtClean="0">
              <a:effectLst/>
              <a:latin typeface="Times New Roman"/>
              <a:ea typeface="Times New Roman"/>
            </a:endParaRPr>
          </a:p>
          <a:p>
            <a:pPr marL="342900" lvl="0" indent="-342900" algn="r" rtl="1">
              <a:lnSpc>
                <a:spcPts val="1400"/>
              </a:lnSpc>
              <a:spcBef>
                <a:spcPts val="800"/>
              </a:spcBef>
              <a:spcAft>
                <a:spcPts val="0"/>
              </a:spcAft>
              <a:buSzPts val="900"/>
              <a:buFont typeface="Wingdings"/>
              <a:buChar char="ç"/>
            </a:pPr>
            <a:r>
              <a:rPr lang="ar-SA" sz="1200" b="1" i="0" smtClean="0">
                <a:solidFill>
                  <a:srgbClr val="004386"/>
                </a:solidFill>
                <a:effectLst/>
                <a:latin typeface="Tahoma"/>
                <a:ea typeface="Times New Roman"/>
                <a:cs typeface="Traditional Arabic"/>
              </a:rPr>
              <a:t>يوصى بأن تبدأ هذه العمليّة قبل ثلاثة أشهر من التّاريخ المحدّد لبداية التدريب (يعتبر هذا المعدل معقول).</a:t>
            </a:r>
            <a:endParaRPr lang="fr-CH" sz="1050" i="1" smtClean="0">
              <a:solidFill>
                <a:srgbClr val="004386"/>
              </a:solidFill>
              <a:effectLst/>
              <a:latin typeface="Tahoma"/>
              <a:ea typeface="Times New Roman"/>
              <a:cs typeface="Times New Roman"/>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15</a:t>
            </a:fld>
            <a:endParaRPr lang="ar-SA"/>
          </a:p>
        </p:txBody>
      </p:sp>
    </p:spTree>
    <p:extLst>
      <p:ext uri="{BB962C8B-B14F-4D97-AF65-F5344CB8AC3E}">
        <p14:creationId xmlns:p14="http://schemas.microsoft.com/office/powerpoint/2010/main" val="6201338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spcBef>
                <a:spcPts val="1600"/>
              </a:spcBef>
              <a:spcAft>
                <a:spcPts val="0"/>
              </a:spcAft>
              <a:tabLst>
                <a:tab pos="5941060" algn="r"/>
              </a:tabLst>
            </a:pPr>
            <a:r>
              <a:rPr lang="ar-TN" sz="1800" b="1" kern="1600" smtClean="0">
                <a:solidFill>
                  <a:srgbClr val="004386"/>
                </a:solidFill>
                <a:effectLst/>
                <a:latin typeface="Tahoma"/>
                <a:ea typeface="Times New Roman"/>
                <a:cs typeface="Traditional Arabic"/>
              </a:rPr>
              <a:t>2. </a:t>
            </a:r>
            <a:r>
              <a:rPr lang="ar-SA" sz="1800" b="1" kern="1600" smtClean="0">
                <a:solidFill>
                  <a:srgbClr val="004386"/>
                </a:solidFill>
                <a:effectLst/>
                <a:latin typeface="Tahoma"/>
                <a:ea typeface="Times New Roman"/>
                <a:cs typeface="Traditional Arabic"/>
              </a:rPr>
              <a:t>التخطيط للتدريب الخاص بك</a:t>
            </a:r>
            <a:endParaRPr lang="ar-TN" sz="1800" b="1" kern="1600" smtClean="0">
              <a:solidFill>
                <a:srgbClr val="004386"/>
              </a:solidFill>
              <a:effectLst/>
              <a:latin typeface="Tahoma"/>
              <a:ea typeface="Times New Roman"/>
              <a:cs typeface="Traditional Arabic"/>
            </a:endParaRPr>
          </a:p>
          <a:p>
            <a:pPr algn="r" rtl="1">
              <a:spcBef>
                <a:spcPts val="1600"/>
              </a:spcBef>
              <a:spcAft>
                <a:spcPts val="0"/>
              </a:spcAft>
              <a:tabLst>
                <a:tab pos="5941060" algn="r"/>
              </a:tabLst>
            </a:pPr>
            <a:endParaRPr lang="fr-CH" sz="1200" b="1" kern="1600" smtClean="0">
              <a:solidFill>
                <a:srgbClr val="004386"/>
              </a:solidFill>
              <a:effectLst/>
              <a:latin typeface="Tahoma"/>
              <a:ea typeface="Times New Roman"/>
              <a:cs typeface="Arial"/>
            </a:endParaRPr>
          </a:p>
          <a:p>
            <a:pPr algn="r" rtl="1">
              <a:lnSpc>
                <a:spcPts val="1400"/>
              </a:lnSpc>
              <a:spcBef>
                <a:spcPts val="800"/>
              </a:spcBef>
              <a:spcAft>
                <a:spcPts val="0"/>
              </a:spcAft>
            </a:pPr>
            <a:r>
              <a:rPr lang="ar-TN" sz="1200" smtClean="0">
                <a:effectLst/>
                <a:latin typeface="Times New Roman"/>
                <a:ea typeface="Times New Roman"/>
                <a:cs typeface="Traditional Arabic"/>
              </a:rPr>
              <a:t>في هذه المرحلة، قد قمت بمراجعة التوقعات وإعداد الإطار العام للتدريب: حيث يمكنك أن تحدد بالتفصيل محتويات التدريب والمنهجية المتّبعة، والمدة، والموقع...الخ</a:t>
            </a:r>
            <a:endParaRPr lang="fr-CH" sz="1100" smtClean="0">
              <a:effectLst/>
              <a:latin typeface="Times New Roman"/>
              <a:ea typeface="Times New Roman"/>
            </a:endParaRPr>
          </a:p>
          <a:p>
            <a:pPr algn="r" rtl="1">
              <a:lnSpc>
                <a:spcPts val="1400"/>
              </a:lnSpc>
              <a:spcBef>
                <a:spcPts val="800"/>
              </a:spcBef>
              <a:spcAft>
                <a:spcPts val="0"/>
              </a:spcAft>
            </a:pPr>
            <a:r>
              <a:rPr lang="ar-TN" sz="1200" smtClean="0">
                <a:effectLst/>
                <a:latin typeface="Times New Roman"/>
                <a:ea typeface="Times New Roman"/>
                <a:cs typeface="Traditional Arabic"/>
              </a:rPr>
              <a:t>قم بتحديد المدة المناسبة للتدريب، مع الأخذ في عين الاعتبار أن المشاركين غالبا ما يعملون حسب السياق المطلوب وسوف يواصلون انشطتهم بطريقة موازية للتدريب على الأرجح.</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قم باختيار المكان المناسب للتعلم. وإن أمكن ذلك بعيدا، عن المكاتب التي قد تشتت انتباه المشاركين. </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215868"/>
              </a:buClr>
              <a:buSzPts val="900"/>
              <a:buFont typeface="Wingdings"/>
              <a:buChar char="ç"/>
            </a:pPr>
            <a:r>
              <a:rPr lang="ar-SA" sz="1400" smtClean="0">
                <a:solidFill>
                  <a:srgbClr val="004386"/>
                </a:solidFill>
                <a:effectLst/>
                <a:latin typeface="Times New Roman"/>
                <a:ea typeface="Times New Roman"/>
                <a:cs typeface="Traditional Arabic"/>
              </a:rPr>
              <a:t>حدد التاريخ ومدة التدريب والمستضيف والموقع.</a:t>
            </a:r>
            <a:endParaRPr lang="ar-TN" sz="1400" smtClean="0">
              <a:solidFill>
                <a:srgbClr val="004386"/>
              </a:solidFill>
              <a:effectLst/>
              <a:latin typeface="Times New Roman"/>
              <a:ea typeface="Times New Roman"/>
              <a:cs typeface="Traditional Arabic"/>
            </a:endParaRPr>
          </a:p>
          <a:p>
            <a:pPr marL="342900" lvl="0" indent="-342900" algn="r" rtl="1">
              <a:lnSpc>
                <a:spcPts val="1400"/>
              </a:lnSpc>
              <a:spcBef>
                <a:spcPts val="800"/>
              </a:spcBef>
              <a:spcAft>
                <a:spcPts val="0"/>
              </a:spcAft>
              <a:buClr>
                <a:srgbClr val="215868"/>
              </a:buClr>
              <a:buSzPts val="900"/>
              <a:buFont typeface="Wingdings"/>
              <a:buChar char="ç"/>
            </a:pPr>
            <a:endParaRPr lang="ar-TN" sz="1100" smtClean="0">
              <a:effectLst/>
              <a:latin typeface="Times New Roman"/>
              <a:ea typeface="Times New Roman"/>
            </a:endParaRPr>
          </a:p>
          <a:p>
            <a:pPr algn="r" rtl="1">
              <a:lnSpc>
                <a:spcPts val="1400"/>
              </a:lnSpc>
              <a:spcBef>
                <a:spcPts val="800"/>
              </a:spcBef>
              <a:spcAft>
                <a:spcPts val="0"/>
              </a:spcAft>
            </a:pPr>
            <a:r>
              <a:rPr lang="ar-SA" sz="1200" b="1" smtClean="0">
                <a:solidFill>
                  <a:srgbClr val="004386"/>
                </a:solidFill>
                <a:effectLst/>
                <a:latin typeface="Times New Roman"/>
                <a:ea typeface="Times New Roman"/>
                <a:cs typeface="Traditional Arabic"/>
              </a:rPr>
              <a:t>وثيقة العمل</a:t>
            </a:r>
            <a:endParaRPr lang="ar-TN" sz="1200" b="1"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TN" sz="1200" smtClean="0">
                <a:effectLst/>
                <a:latin typeface="Times New Roman"/>
                <a:ea typeface="Times New Roman"/>
                <a:cs typeface="Traditional Arabic"/>
              </a:rPr>
              <a:t>يُنصح بشدة صياغة وثيقة العمل في هذه المرحلة وتحديد التواريخ والمسؤوليات. يمكن أن تكون هذه الوثيقة بمثابة وسيلة للمتابعة وتُعتبر ضروريّة. ينبغي أن تشمل هذه الوثيقة ترتيبات السفر (بما في ذلك دعم طلبات المشاركين للتأشيرة، اذا لزم الامر)، وتأمين الأدوات المكتبية والكتيّبات (والذي من الممكن أن يستغرق بعض الوقت)، وتحضير المواد (بما في ذلك الكتيّبات)، واختيار وتحديد مواقع الاجتماعات، وتحديد مكان الطعام، والاختتام والشهادات، والإجراءات المالية والأمنية...الخ</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215868"/>
              </a:buClr>
              <a:buSzPts val="900"/>
              <a:buFont typeface="Wingdings"/>
              <a:buChar char="ç"/>
            </a:pPr>
            <a:r>
              <a:rPr lang="ar-SA" sz="1400" smtClean="0">
                <a:solidFill>
                  <a:srgbClr val="004386"/>
                </a:solidFill>
                <a:effectLst/>
                <a:latin typeface="Times New Roman"/>
                <a:ea typeface="Times New Roman"/>
                <a:cs typeface="Traditional Arabic"/>
              </a:rPr>
              <a:t>كن منظما وراقب تقدمك لتجنب أي ضغط في اللحظات الأخيرة.</a:t>
            </a:r>
            <a:endParaRPr lang="ar-TN" sz="1400" smtClean="0">
              <a:solidFill>
                <a:srgbClr val="004386"/>
              </a:solidFill>
              <a:effectLst/>
              <a:latin typeface="Times New Roman"/>
              <a:ea typeface="Times New Roman"/>
              <a:cs typeface="Traditional Arabic"/>
            </a:endParaRPr>
          </a:p>
          <a:p>
            <a:pPr marL="342900" lvl="0" indent="-342900" algn="r" rtl="1">
              <a:lnSpc>
                <a:spcPts val="1400"/>
              </a:lnSpc>
              <a:spcBef>
                <a:spcPts val="800"/>
              </a:spcBef>
              <a:spcAft>
                <a:spcPts val="0"/>
              </a:spcAft>
              <a:buClr>
                <a:srgbClr val="215868"/>
              </a:buClr>
              <a:buSzPts val="900"/>
              <a:buFont typeface="Wingdings"/>
              <a:buChar char="ç"/>
            </a:pPr>
            <a:endParaRPr lang="fr-CH" sz="1100" smtClean="0">
              <a:effectLst/>
              <a:latin typeface="Times New Roman"/>
              <a:ea typeface="Times New Roman"/>
            </a:endParaRPr>
          </a:p>
          <a:p>
            <a:pPr algn="r" rtl="1">
              <a:lnSpc>
                <a:spcPts val="1400"/>
              </a:lnSpc>
              <a:spcBef>
                <a:spcPts val="800"/>
              </a:spcBef>
              <a:spcAft>
                <a:spcPts val="0"/>
              </a:spcAft>
            </a:pPr>
            <a:r>
              <a:rPr lang="ar-SA" sz="1200" b="1" smtClean="0">
                <a:solidFill>
                  <a:srgbClr val="004386"/>
                </a:solidFill>
                <a:effectLst/>
                <a:latin typeface="Times New Roman"/>
                <a:ea typeface="Times New Roman"/>
                <a:cs typeface="Traditional Arabic"/>
              </a:rPr>
              <a:t>دعوة الترشح</a:t>
            </a:r>
            <a:endParaRPr lang="ar-TN" sz="1200" b="1"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يُعتبر الإعداد لدعوات الترشح والدعوات الموجهة لجمهورك المستهدف، خطوة هامة. ينبغي ان تحتوي هذه الوثائق على المعلومات الأساسية المتعلقة بالتدريب: أهداف التدريب والمحتوى والموقع والتاريخ...الخ. قم بنشر دعوات الترشح وحدد آخر أجل لتقديم الوثائق.</a:t>
            </a:r>
            <a:endParaRPr lang="ar-TN" sz="1200" smtClean="0">
              <a:effectLst/>
              <a:latin typeface="Times New Roman"/>
              <a:ea typeface="Times New Roman"/>
              <a:cs typeface="Traditional Arabic"/>
            </a:endParaRPr>
          </a:p>
          <a:p>
            <a:pPr algn="r" rtl="1">
              <a:lnSpc>
                <a:spcPts val="1400"/>
              </a:lnSpc>
              <a:spcBef>
                <a:spcPts val="800"/>
              </a:spcBef>
              <a:spcAft>
                <a:spcPts val="0"/>
              </a:spcAft>
            </a:pPr>
            <a:r>
              <a:rPr lang="ar-SA" sz="1200" smtClean="0">
                <a:effectLst/>
                <a:latin typeface="Times New Roman"/>
                <a:ea typeface="Times New Roman"/>
                <a:cs typeface="Traditional Arabic"/>
              </a:rPr>
              <a:t>   </a:t>
            </a:r>
            <a:endParaRPr lang="fr-CH" sz="1100" smtClean="0">
              <a:effectLst/>
              <a:latin typeface="Times New Roman"/>
              <a:ea typeface="Times New Roman"/>
            </a:endParaRPr>
          </a:p>
          <a:p>
            <a:pPr algn="r" rtl="1">
              <a:lnSpc>
                <a:spcPts val="1400"/>
              </a:lnSpc>
              <a:spcBef>
                <a:spcPts val="800"/>
              </a:spcBef>
              <a:spcAft>
                <a:spcPts val="0"/>
              </a:spcAft>
            </a:pPr>
            <a:r>
              <a:rPr lang="ar-SA" sz="1200" b="1" smtClean="0">
                <a:solidFill>
                  <a:srgbClr val="004386"/>
                </a:solidFill>
                <a:effectLst/>
                <a:latin typeface="Times New Roman"/>
                <a:ea typeface="Times New Roman"/>
                <a:cs typeface="Traditional Arabic"/>
              </a:rPr>
              <a:t>تشريك الجهات الفاعلة الأخرى في المجال الإنساني والتنسيق معها </a:t>
            </a:r>
            <a:endParaRPr lang="ar-TN" sz="1200" b="1"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ينبغي التنسيق مع المجتمع الإنساني لتجنب التشابكات وتوحيد القوى من خلال هياكل وآليات التنسيق الموجودة وفرق التنسيق المحلية...الخ  وذلك لضمان الملكية المشتركة للتدريب ومتابعة الدروس المستفادة. استخدم هذه الهياكل لنشر المعلومات والوعي المتعلق بالتدريب.</a:t>
            </a:r>
            <a:endParaRPr lang="ar-TN" sz="1200" smtClean="0">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spcBef>
                <a:spcPts val="1200"/>
              </a:spcBef>
              <a:spcAft>
                <a:spcPts val="0"/>
              </a:spcAft>
              <a:tabLst>
                <a:tab pos="5941060" algn="r"/>
              </a:tabLst>
            </a:pPr>
            <a:r>
              <a:rPr lang="ar-SA" sz="1200" b="1" kern="1600" smtClean="0">
                <a:solidFill>
                  <a:srgbClr val="004386"/>
                </a:solidFill>
                <a:effectLst/>
                <a:latin typeface="Tahoma"/>
                <a:ea typeface="Times New Roman"/>
                <a:cs typeface="Traditional Arabic"/>
              </a:rPr>
              <a:t>اختيار المشاركين</a:t>
            </a:r>
            <a:endParaRPr lang="ar-TN" sz="12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algn="r" rtl="1">
              <a:lnSpc>
                <a:spcPts val="1400"/>
              </a:lnSpc>
              <a:spcBef>
                <a:spcPts val="800"/>
              </a:spcBef>
              <a:spcAft>
                <a:spcPts val="0"/>
              </a:spcAft>
            </a:pPr>
            <a:r>
              <a:rPr lang="ar-SA" sz="1200" smtClean="0">
                <a:effectLst/>
                <a:latin typeface="Times New Roman"/>
                <a:ea typeface="Times New Roman"/>
                <a:cs typeface="Traditional Arabic"/>
              </a:rPr>
              <a:t>تحديد عدد معقول من المشاركين مُسبّقا (من 12 عضوا الى 30 عضوا كحد أقصى، حسب مهاراتك وميزانيتك). تحديد معايير الترشح لتصفية واختيار المشاركين، وذكر هذه المعايير في دعوات الترشح لمزيد من الشفافية. ابقاء المشاركين على علم بوضعية ترشحهم وذلك لكي يتمكنوا من القيام بالترتيبات الإدارية اللازمة. لذلك قم بتخصيص وثيقة مُوحّدة لهذا الغرض.</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215868"/>
              </a:buClr>
              <a:buSzPts val="900"/>
              <a:buFont typeface="Wingdings"/>
              <a:buChar char="ç"/>
            </a:pPr>
            <a:r>
              <a:rPr lang="ar-SA" sz="1400" smtClean="0">
                <a:solidFill>
                  <a:srgbClr val="004386"/>
                </a:solidFill>
                <a:effectLst/>
                <a:latin typeface="Times New Roman"/>
                <a:ea typeface="Times New Roman"/>
                <a:cs typeface="Traditional Arabic"/>
              </a:rPr>
              <a:t>اختيار المشاركين أمر حاسم، فهو يضمن الانسجام بين الحاضرين والتدريب، يعني جودة التدريب.</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اذا لم تتلقى العدد الكافي من الترشحات، ينبغي إعادة النظر في عملية تقدير الاحتياجات المتعلقة بالتدريب، أو القيام بتعديلات هيكلية مثل التخفيض/الزيادة في عدد الأيام اللازمة أو تغيير الموقع. </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215868"/>
              </a:buClr>
              <a:buSzPts val="900"/>
              <a:buFont typeface="Wingdings"/>
              <a:buChar char="ç"/>
            </a:pPr>
            <a:r>
              <a:rPr lang="ar-SA" sz="1400" smtClean="0">
                <a:solidFill>
                  <a:srgbClr val="004386"/>
                </a:solidFill>
                <a:effectLst/>
                <a:latin typeface="Times New Roman"/>
                <a:ea typeface="Times New Roman"/>
                <a:cs typeface="Traditional Arabic"/>
              </a:rPr>
              <a:t>كن حذرا: يُمكن ان تُمثّل الفرق الصغيرة تحديا في قيادتها أكثر من الفرق كبيرة الحجم.</a:t>
            </a:r>
            <a:endParaRPr lang="ar-TN" sz="1400" smtClean="0">
              <a:solidFill>
                <a:srgbClr val="004386"/>
              </a:solidFill>
              <a:effectLst/>
              <a:latin typeface="Times New Roman"/>
              <a:ea typeface="Times New Roman"/>
              <a:cs typeface="Traditional Arabic"/>
            </a:endParaRPr>
          </a:p>
          <a:p>
            <a:pPr marL="342900" lvl="0" indent="-342900" algn="r" rtl="1">
              <a:lnSpc>
                <a:spcPts val="1400"/>
              </a:lnSpc>
              <a:spcBef>
                <a:spcPts val="800"/>
              </a:spcBef>
              <a:spcAft>
                <a:spcPts val="0"/>
              </a:spcAft>
              <a:buClr>
                <a:srgbClr val="215868"/>
              </a:buClr>
              <a:buSzPts val="900"/>
              <a:buFont typeface="Wingdings"/>
              <a:buChar char="ç"/>
            </a:pPr>
            <a:endParaRPr lang="fr-CH" sz="1100" smtClean="0">
              <a:effectLst/>
              <a:latin typeface="Times New Roman"/>
              <a:ea typeface="Times New Roman"/>
            </a:endParaRPr>
          </a:p>
          <a:p>
            <a:pPr algn="r" rtl="1">
              <a:spcBef>
                <a:spcPts val="1200"/>
              </a:spcBef>
              <a:spcAft>
                <a:spcPts val="0"/>
              </a:spcAft>
              <a:tabLst>
                <a:tab pos="5941060" algn="r"/>
              </a:tabLst>
            </a:pPr>
            <a:r>
              <a:rPr lang="ar-SA" sz="1200" b="1" kern="1600" smtClean="0">
                <a:solidFill>
                  <a:srgbClr val="004386"/>
                </a:solidFill>
                <a:effectLst/>
                <a:latin typeface="Tahoma"/>
                <a:ea typeface="Times New Roman"/>
                <a:cs typeface="Traditional Arabic"/>
              </a:rPr>
              <a:t>استعد </a:t>
            </a:r>
            <a:r>
              <a:rPr lang="ar-SA" sz="1400" b="1" kern="1600" smtClean="0">
                <a:solidFill>
                  <a:srgbClr val="004386"/>
                </a:solidFill>
                <a:effectLst/>
                <a:latin typeface="Tahoma"/>
                <a:ea typeface="Times New Roman"/>
                <a:cs typeface="Traditional Arabic"/>
              </a:rPr>
              <a:t>!</a:t>
            </a:r>
            <a:endParaRPr lang="ar-TN" sz="14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algn="r" rtl="1">
              <a:lnSpc>
                <a:spcPts val="1400"/>
              </a:lnSpc>
              <a:spcBef>
                <a:spcPts val="800"/>
              </a:spcBef>
              <a:spcAft>
                <a:spcPts val="0"/>
              </a:spcAft>
            </a:pPr>
            <a:r>
              <a:rPr lang="ar-SA" sz="1200" smtClean="0">
                <a:effectLst/>
                <a:latin typeface="Times New Roman"/>
                <a:ea typeface="Times New Roman"/>
                <a:cs typeface="Traditional Arabic"/>
              </a:rPr>
              <a:t>كمدرّب خطّط بعناية للوقت الذي تحتاجه للتنسيق مع الفريق ولتحضير الأجزاء.  قم بقراءة ومراجعة كل من وثيقة الخطوط العريضة والشرائح لتزداد ثقتك بنفسك.</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بعد التدريب، وقبل أن ننتقل إلى عمل آخر، خصص وقتا لإعادة النظر في تقييم المشاركين وضبط الدروس المستفادة من عملية التدريب، بما في ذلك استخدامك للأجزاء التدريبية.</a:t>
            </a:r>
            <a:endParaRPr lang="fr-CH" sz="1100" smtClean="0">
              <a:effectLst/>
              <a:latin typeface="Times New Roman"/>
              <a:ea typeface="Times New Roman"/>
            </a:endParaRPr>
          </a:p>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16</a:t>
            </a:fld>
            <a:endParaRPr lang="ar-SA"/>
          </a:p>
        </p:txBody>
      </p:sp>
    </p:spTree>
    <p:extLst>
      <p:ext uri="{BB962C8B-B14F-4D97-AF65-F5344CB8AC3E}">
        <p14:creationId xmlns:p14="http://schemas.microsoft.com/office/powerpoint/2010/main" val="25791808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spcBef>
                <a:spcPts val="1600"/>
              </a:spcBef>
              <a:spcAft>
                <a:spcPts val="0"/>
              </a:spcAft>
              <a:tabLst>
                <a:tab pos="5941060" algn="r"/>
              </a:tabLst>
            </a:pPr>
            <a:r>
              <a:rPr lang="ar-TN" sz="1800" b="1" i="0" kern="1600" dirty="0" smtClean="0">
                <a:solidFill>
                  <a:srgbClr val="004386"/>
                </a:solidFill>
                <a:effectLst/>
                <a:latin typeface="Tahoma"/>
                <a:ea typeface="Times New Roman"/>
                <a:cs typeface="Traditional Arabic"/>
              </a:rPr>
              <a:t>3.</a:t>
            </a:r>
            <a:r>
              <a:rPr lang="ar-TN" sz="1800" b="1" i="0" kern="1600" baseline="0" dirty="0" smtClean="0">
                <a:solidFill>
                  <a:srgbClr val="004386"/>
                </a:solidFill>
                <a:effectLst/>
                <a:latin typeface="Tahoma"/>
                <a:ea typeface="Times New Roman"/>
                <a:cs typeface="Traditional Arabic"/>
              </a:rPr>
              <a:t> </a:t>
            </a:r>
            <a:r>
              <a:rPr lang="ar-TN" sz="1800" b="1" i="0" kern="1600" dirty="0" smtClean="0">
                <a:solidFill>
                  <a:srgbClr val="004386"/>
                </a:solidFill>
                <a:effectLst/>
                <a:latin typeface="Tahoma"/>
                <a:ea typeface="Times New Roman"/>
                <a:cs typeface="Traditional Arabic"/>
              </a:rPr>
              <a:t>التخطيط لتدريب </a:t>
            </a:r>
            <a:r>
              <a:rPr lang="ar-TN" sz="1800" b="1" i="0" kern="1600" dirty="0" err="1" smtClean="0">
                <a:solidFill>
                  <a:srgbClr val="004386"/>
                </a:solidFill>
                <a:effectLst/>
                <a:latin typeface="Tahoma"/>
                <a:ea typeface="Times New Roman"/>
                <a:cs typeface="Traditional Arabic"/>
              </a:rPr>
              <a:t>اسفير</a:t>
            </a:r>
            <a:r>
              <a:rPr lang="ar-TN" sz="1800" b="1" i="0" kern="1600" dirty="0" smtClean="0">
                <a:solidFill>
                  <a:srgbClr val="004386"/>
                </a:solidFill>
                <a:effectLst/>
                <a:latin typeface="Tahoma"/>
                <a:ea typeface="Times New Roman"/>
                <a:cs typeface="Traditional Arabic"/>
              </a:rPr>
              <a:t> الخاص بك</a:t>
            </a:r>
          </a:p>
          <a:p>
            <a:pPr algn="r" rtl="1">
              <a:spcBef>
                <a:spcPts val="1600"/>
              </a:spcBef>
              <a:spcAft>
                <a:spcPts val="0"/>
              </a:spcAft>
              <a:tabLst>
                <a:tab pos="5941060" algn="r"/>
              </a:tabLst>
            </a:pPr>
            <a:endParaRPr lang="fr-CH" sz="1200" b="1" i="0" kern="1600" dirty="0" smtClean="0">
              <a:solidFill>
                <a:srgbClr val="004386"/>
              </a:solidFill>
              <a:effectLst/>
              <a:latin typeface="Tahoma"/>
              <a:ea typeface="Times New Roman"/>
              <a:cs typeface="Arial"/>
            </a:endParaRPr>
          </a:p>
          <a:p>
            <a:pPr algn="r" rtl="1">
              <a:lnSpc>
                <a:spcPts val="1400"/>
              </a:lnSpc>
              <a:spcBef>
                <a:spcPts val="800"/>
              </a:spcBef>
              <a:spcAft>
                <a:spcPts val="0"/>
              </a:spcAft>
            </a:pPr>
            <a:r>
              <a:rPr lang="ar-SA" sz="1200" i="0" dirty="0" smtClean="0">
                <a:effectLst/>
                <a:latin typeface="Times New Roman"/>
                <a:ea typeface="Times New Roman"/>
                <a:cs typeface="Traditional Arabic"/>
              </a:rPr>
              <a:t>أصبحت الان قادرا على المرور إلى الخطوة التالية والبدء في التخطيط للدورة التدريبية.</a:t>
            </a:r>
            <a:endParaRPr lang="ar-TN" sz="1200" i="0" dirty="0" smtClean="0">
              <a:effectLst/>
              <a:latin typeface="Times New Roman"/>
              <a:ea typeface="Times New Roman"/>
              <a:cs typeface="Traditional Arabic"/>
            </a:endParaRPr>
          </a:p>
          <a:p>
            <a:pPr algn="r" rtl="1">
              <a:lnSpc>
                <a:spcPts val="1400"/>
              </a:lnSpc>
              <a:spcBef>
                <a:spcPts val="800"/>
              </a:spcBef>
              <a:spcAft>
                <a:spcPts val="0"/>
              </a:spcAft>
            </a:pPr>
            <a:endParaRPr lang="fr-CH" sz="1100" i="0" dirty="0" smtClean="0">
              <a:effectLst/>
              <a:latin typeface="Times New Roman"/>
              <a:ea typeface="Times New Roman"/>
            </a:endParaRPr>
          </a:p>
          <a:p>
            <a:pPr algn="r" rtl="1">
              <a:spcBef>
                <a:spcPts val="1200"/>
              </a:spcBef>
              <a:spcAft>
                <a:spcPts val="0"/>
              </a:spcAft>
              <a:tabLst>
                <a:tab pos="5941060" algn="r"/>
              </a:tabLst>
            </a:pPr>
            <a:r>
              <a:rPr lang="ar-SA" sz="1200" b="1" i="0" kern="1600" dirty="0" smtClean="0">
                <a:solidFill>
                  <a:srgbClr val="004386"/>
                </a:solidFill>
                <a:effectLst/>
                <a:latin typeface="Tahoma"/>
                <a:ea typeface="Times New Roman"/>
                <a:cs typeface="Traditional Arabic"/>
              </a:rPr>
              <a:t>الوسائل المتاحة</a:t>
            </a:r>
            <a:endParaRPr lang="ar-TN" sz="1200" b="1" i="0" kern="1600" dirty="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i="0" kern="1600" dirty="0" smtClean="0">
              <a:solidFill>
                <a:srgbClr val="004386"/>
              </a:solidFill>
              <a:effectLst/>
              <a:latin typeface="Tahoma"/>
              <a:ea typeface="Times New Roman"/>
              <a:cs typeface="Arial"/>
            </a:endParaRPr>
          </a:p>
          <a:p>
            <a:pPr marL="342900" lvl="0" indent="-342900" algn="r" rtl="1">
              <a:lnSpc>
                <a:spcPts val="1400"/>
              </a:lnSpc>
              <a:spcBef>
                <a:spcPts val="800"/>
              </a:spcBef>
              <a:spcAft>
                <a:spcPts val="0"/>
              </a:spcAft>
              <a:buClr>
                <a:srgbClr val="004386"/>
              </a:buClr>
              <a:buSzPts val="900"/>
              <a:buFont typeface="Symbol"/>
              <a:buChar char=""/>
            </a:pPr>
            <a:r>
              <a:rPr lang="ar-SA" sz="1200" i="0" dirty="0" smtClean="0">
                <a:effectLst/>
                <a:latin typeface="Times New Roman"/>
                <a:ea typeface="Times New Roman"/>
                <a:cs typeface="Traditional Arabic"/>
              </a:rPr>
              <a:t>ملخص للأجزاء الثلاثين ( يستغرق كل جزء 90 دقيقة)</a:t>
            </a: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i="0" dirty="0" smtClean="0">
                <a:effectLst/>
                <a:latin typeface="Times New Roman"/>
                <a:ea typeface="Times New Roman"/>
                <a:cs typeface="Traditional Arabic"/>
              </a:rPr>
              <a:t>يحتوي كل جزء على وثيقة الخطوط العريضة ووثيقة المواد التدريبية ومجموعة من الشرائح</a:t>
            </a:r>
            <a:endParaRPr lang="ar-TN" sz="1200" i="0" dirty="0" smtClean="0">
              <a:effectLst/>
              <a:latin typeface="Times New Roman"/>
              <a:ea typeface="Times New Roman"/>
              <a:cs typeface="Traditional Arabic"/>
            </a:endParaRPr>
          </a:p>
          <a:p>
            <a:pPr marL="342900" lvl="0" indent="-342900" algn="r" rtl="1">
              <a:lnSpc>
                <a:spcPts val="1400"/>
              </a:lnSpc>
              <a:spcBef>
                <a:spcPts val="800"/>
              </a:spcBef>
              <a:spcAft>
                <a:spcPts val="0"/>
              </a:spcAft>
              <a:buClr>
                <a:srgbClr val="004386"/>
              </a:buClr>
              <a:buSzPts val="900"/>
              <a:buFont typeface="Symbol"/>
              <a:buChar char=""/>
            </a:pPr>
            <a:endParaRPr lang="fr-CH" sz="1100" i="0" dirty="0" smtClean="0">
              <a:effectLst/>
              <a:latin typeface="Times New Roman"/>
              <a:ea typeface="Times New Roman"/>
            </a:endParaRPr>
          </a:p>
          <a:p>
            <a:pPr marL="180340" indent="-180340" algn="r" rtl="1">
              <a:lnSpc>
                <a:spcPts val="1400"/>
              </a:lnSpc>
              <a:spcBef>
                <a:spcPts val="800"/>
              </a:spcBef>
              <a:spcAft>
                <a:spcPts val="0"/>
              </a:spcAft>
            </a:pPr>
            <a:r>
              <a:rPr lang="ar-SA" sz="1200" b="1" i="0" kern="1600" dirty="0" smtClean="0">
                <a:solidFill>
                  <a:srgbClr val="004386"/>
                </a:solidFill>
                <a:effectLst/>
                <a:latin typeface="Times New Roman"/>
                <a:ea typeface="Times New Roman"/>
                <a:cs typeface="Traditional Arabic"/>
              </a:rPr>
              <a:t>الضبط الدقيق لمخطط التدريب</a:t>
            </a:r>
            <a:endParaRPr lang="ar-TN" sz="1200" b="1" i="0" kern="1600" dirty="0" smtClean="0">
              <a:solidFill>
                <a:srgbClr val="004386"/>
              </a:solidFill>
              <a:effectLst/>
              <a:latin typeface="Times New Roman"/>
              <a:ea typeface="Times New Roman"/>
              <a:cs typeface="Traditional Arabic"/>
            </a:endParaRPr>
          </a:p>
          <a:p>
            <a:pPr marL="180340" indent="-180340" algn="r" rtl="1">
              <a:lnSpc>
                <a:spcPts val="1400"/>
              </a:lnSpc>
              <a:spcBef>
                <a:spcPts val="800"/>
              </a:spcBef>
              <a:spcAft>
                <a:spcPts val="0"/>
              </a:spcAft>
            </a:pPr>
            <a:r>
              <a:rPr lang="ar-SA" sz="1100" b="1" i="0" kern="1600" dirty="0" smtClean="0">
                <a:effectLst/>
                <a:latin typeface="Times New Roman"/>
                <a:ea typeface="Times New Roman"/>
              </a:rPr>
              <a:t> </a:t>
            </a:r>
            <a:endParaRPr lang="fr-CH" sz="1100" i="0" dirty="0" smtClean="0">
              <a:effectLst/>
              <a:latin typeface="Times New Roman"/>
              <a:ea typeface="Times New Roman"/>
            </a:endParaRPr>
          </a:p>
          <a:p>
            <a:pPr marL="180340" indent="-180340" algn="r" rtl="1">
              <a:lnSpc>
                <a:spcPts val="1400"/>
              </a:lnSpc>
              <a:spcBef>
                <a:spcPts val="800"/>
              </a:spcBef>
              <a:spcAft>
                <a:spcPts val="0"/>
              </a:spcAft>
            </a:pPr>
            <a:r>
              <a:rPr lang="ar-SA" sz="1200" i="0" dirty="0" smtClean="0">
                <a:effectLst/>
                <a:latin typeface="Times New Roman"/>
                <a:ea typeface="Times New Roman"/>
                <a:cs typeface="Traditional Arabic"/>
              </a:rPr>
              <a:t>في هذه المرحلة يتوجب عليك ضبط الغاية والأهداف من التدريب كذلك المقاربة والمنهجية المتبعة وتركيبة فريق التدريب.</a:t>
            </a: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215868"/>
              </a:buClr>
              <a:buSzPts val="900"/>
              <a:buFont typeface="Wingdings"/>
              <a:buChar char="ç"/>
            </a:pPr>
            <a:r>
              <a:rPr lang="ar-SA" sz="1200" i="0" dirty="0" smtClean="0">
                <a:solidFill>
                  <a:srgbClr val="004386"/>
                </a:solidFill>
                <a:effectLst/>
                <a:latin typeface="Times New Roman"/>
                <a:ea typeface="Times New Roman"/>
                <a:cs typeface="Traditional Arabic"/>
              </a:rPr>
              <a:t>تعتبر هذه المرحلة مهمة لدورها في قيادة الأنشطة التالية بطريقة انسيابيّة </a:t>
            </a:r>
            <a:endParaRPr lang="ar-TN" sz="1200" i="0" dirty="0" smtClean="0">
              <a:solidFill>
                <a:srgbClr val="004386"/>
              </a:solidFill>
              <a:effectLst/>
              <a:latin typeface="Times New Roman"/>
              <a:ea typeface="Times New Roman"/>
              <a:cs typeface="Traditional Arabic"/>
            </a:endParaRPr>
          </a:p>
          <a:p>
            <a:pPr marL="342900" lvl="0" indent="-342900" algn="r" rtl="1">
              <a:lnSpc>
                <a:spcPts val="1400"/>
              </a:lnSpc>
              <a:spcBef>
                <a:spcPts val="800"/>
              </a:spcBef>
              <a:spcAft>
                <a:spcPts val="0"/>
              </a:spcAft>
              <a:buClr>
                <a:srgbClr val="215868"/>
              </a:buClr>
              <a:buSzPts val="900"/>
              <a:buFont typeface="Wingdings"/>
              <a:buChar char="ç"/>
            </a:pPr>
            <a:endParaRPr lang="fr-CH" sz="1100" i="0" dirty="0" smtClean="0">
              <a:effectLst/>
              <a:latin typeface="Times New Roman"/>
              <a:ea typeface="Times New Roman"/>
            </a:endParaRPr>
          </a:p>
          <a:p>
            <a:pPr algn="r" rtl="1">
              <a:spcBef>
                <a:spcPts val="1200"/>
              </a:spcBef>
              <a:spcAft>
                <a:spcPts val="0"/>
              </a:spcAft>
              <a:tabLst>
                <a:tab pos="5941060" algn="r"/>
              </a:tabLst>
            </a:pPr>
            <a:r>
              <a:rPr lang="ar-SA" sz="1200" b="1" i="0" kern="1600" dirty="0" smtClean="0">
                <a:solidFill>
                  <a:srgbClr val="004386"/>
                </a:solidFill>
                <a:effectLst/>
                <a:latin typeface="Tahoma"/>
                <a:ea typeface="Times New Roman"/>
                <a:cs typeface="Traditional Arabic"/>
              </a:rPr>
              <a:t>حدد الأجزاء لوضع برنامج التدريب</a:t>
            </a:r>
            <a:endParaRPr lang="ar-TN" sz="1200" b="1" i="0" kern="1600" dirty="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i="0" kern="1600" dirty="0" smtClean="0">
              <a:solidFill>
                <a:srgbClr val="004386"/>
              </a:solidFill>
              <a:effectLst/>
              <a:latin typeface="Tahoma"/>
              <a:ea typeface="Times New Roman"/>
              <a:cs typeface="Arial"/>
            </a:endParaRPr>
          </a:p>
          <a:p>
            <a:pPr algn="r" rtl="1">
              <a:lnSpc>
                <a:spcPts val="1400"/>
              </a:lnSpc>
              <a:spcBef>
                <a:spcPts val="800"/>
              </a:spcBef>
              <a:spcAft>
                <a:spcPts val="0"/>
              </a:spcAft>
            </a:pPr>
            <a:r>
              <a:rPr lang="ar-SA" sz="1200" i="0" dirty="0" smtClean="0">
                <a:effectLst/>
                <a:latin typeface="Times New Roman"/>
                <a:ea typeface="Times New Roman"/>
                <a:cs typeface="Traditional Arabic"/>
              </a:rPr>
              <a:t>قم بمراجعة مجموعة </a:t>
            </a:r>
            <a:r>
              <a:rPr lang="ar-SA" sz="1200" i="0" dirty="0" err="1" smtClean="0">
                <a:effectLst/>
                <a:latin typeface="Times New Roman"/>
                <a:ea typeface="Times New Roman"/>
                <a:cs typeface="Traditional Arabic"/>
              </a:rPr>
              <a:t>اسفير</a:t>
            </a:r>
            <a:r>
              <a:rPr lang="ar-SA" sz="1200" i="0" dirty="0" smtClean="0">
                <a:effectLst/>
                <a:latin typeface="Times New Roman"/>
                <a:ea typeface="Times New Roman"/>
                <a:cs typeface="Traditional Arabic"/>
              </a:rPr>
              <a:t> التدريبية </a:t>
            </a:r>
            <a:r>
              <a:rPr lang="ar-SA" sz="1100" i="0" dirty="0" smtClean="0">
                <a:effectLst/>
                <a:latin typeface="Times New Roman"/>
                <a:ea typeface="Times New Roman"/>
                <a:cs typeface="Traditional Arabic"/>
              </a:rPr>
              <a:t>2015</a:t>
            </a:r>
            <a:r>
              <a:rPr lang="ar-SA" sz="1200" i="0" dirty="0" smtClean="0">
                <a:effectLst/>
                <a:latin typeface="Times New Roman"/>
                <a:ea typeface="Times New Roman"/>
                <a:cs typeface="Traditional Arabic"/>
              </a:rPr>
              <a:t> بهدف تحديد واختيار المناسب منها والتي تستجيب لأهداف تدريبك. يمكنك استخدام ملخص الأجزاء والذي يقدم لك لمحة موجزة وملخصا وأهداف التعلم لكل جزء إضافة </a:t>
            </a:r>
            <a:r>
              <a:rPr lang="ar-SA" sz="1200" i="0" dirty="0" err="1" smtClean="0">
                <a:effectLst/>
                <a:latin typeface="Times New Roman"/>
                <a:ea typeface="Times New Roman"/>
                <a:cs typeface="Traditional Arabic"/>
              </a:rPr>
              <a:t>لخصائصه،كل</a:t>
            </a:r>
            <a:r>
              <a:rPr lang="ar-SA" sz="1200" i="0" dirty="0" smtClean="0">
                <a:effectLst/>
                <a:latin typeface="Times New Roman"/>
                <a:ea typeface="Times New Roman"/>
                <a:cs typeface="Traditional Arabic"/>
              </a:rPr>
              <a:t> ما عليك فعله هو مراجعتها بتأنّ واختيار الانسب منها لوضع البرنامج الملائم.</a:t>
            </a:r>
            <a:endParaRPr lang="fr-CH" sz="1100" i="0" dirty="0" smtClean="0">
              <a:effectLst/>
              <a:latin typeface="Times New Roman"/>
              <a:ea typeface="Times New Roman"/>
            </a:endParaRPr>
          </a:p>
          <a:p>
            <a:pPr algn="r" rtl="1">
              <a:lnSpc>
                <a:spcPts val="1400"/>
              </a:lnSpc>
              <a:spcBef>
                <a:spcPts val="800"/>
              </a:spcBef>
              <a:spcAft>
                <a:spcPts val="0"/>
              </a:spcAft>
            </a:pPr>
            <a:r>
              <a:rPr lang="ar-SA" sz="1200" i="0" dirty="0" smtClean="0">
                <a:effectLst/>
                <a:latin typeface="Times New Roman"/>
                <a:ea typeface="Times New Roman"/>
                <a:cs typeface="Traditional Arabic"/>
              </a:rPr>
              <a:t>تسمح لك المقاربة الجزئية والتي تخصص</a:t>
            </a:r>
            <a:r>
              <a:rPr lang="ar-SA" sz="1100" i="0" dirty="0" smtClean="0">
                <a:effectLst/>
                <a:latin typeface="Times New Roman"/>
                <a:ea typeface="Times New Roman"/>
                <a:cs typeface="Traditional Arabic"/>
              </a:rPr>
              <a:t>90</a:t>
            </a:r>
            <a:r>
              <a:rPr lang="ar-SA" sz="1050" i="0" dirty="0" smtClean="0">
                <a:effectLst/>
                <a:latin typeface="Times New Roman"/>
                <a:ea typeface="Times New Roman"/>
                <a:cs typeface="Traditional Arabic"/>
              </a:rPr>
              <a:t> </a:t>
            </a:r>
            <a:r>
              <a:rPr lang="ar-SA" sz="1200" i="0" dirty="0" smtClean="0">
                <a:effectLst/>
                <a:latin typeface="Times New Roman"/>
                <a:ea typeface="Times New Roman"/>
                <a:cs typeface="Traditional Arabic"/>
              </a:rPr>
              <a:t>دقيقة لكل جزء أن تقوم بتحديد برنامج التدريب الخاص بك وأن تتطابق مع المدة الزمنية التي قمت بتحديدها. تتوفر أمثلة مفصلة في الصّفحة 18.</a:t>
            </a:r>
            <a:endParaRPr lang="ar-TN" sz="1200" i="0" dirty="0" smtClean="0">
              <a:effectLst/>
              <a:latin typeface="Times New Roman"/>
              <a:ea typeface="Times New Roman"/>
              <a:cs typeface="Traditional Arabic"/>
            </a:endParaRPr>
          </a:p>
          <a:p>
            <a:pPr algn="r" rtl="1">
              <a:lnSpc>
                <a:spcPts val="1400"/>
              </a:lnSpc>
              <a:spcBef>
                <a:spcPts val="800"/>
              </a:spcBef>
              <a:spcAft>
                <a:spcPts val="0"/>
              </a:spcAft>
            </a:pPr>
            <a:endParaRPr lang="fr-CH" sz="1100" i="0" dirty="0" smtClean="0">
              <a:effectLst/>
              <a:latin typeface="Times New Roman"/>
              <a:ea typeface="Times New Roman"/>
            </a:endParaRPr>
          </a:p>
          <a:p>
            <a:pPr algn="r" rtl="1">
              <a:lnSpc>
                <a:spcPts val="1400"/>
              </a:lnSpc>
              <a:spcBef>
                <a:spcPts val="800"/>
              </a:spcBef>
              <a:spcAft>
                <a:spcPts val="0"/>
              </a:spcAft>
            </a:pPr>
            <a:r>
              <a:rPr lang="ar-SA" sz="1200" i="0" dirty="0" smtClean="0">
                <a:effectLst/>
                <a:latin typeface="Times New Roman"/>
                <a:ea typeface="Times New Roman"/>
                <a:cs typeface="Traditional Arabic"/>
              </a:rPr>
              <a:t>ما إن انتهيت من تحديد عدد الأجزاء التي ترغب في التطرق إليها، سيتسنّى لك اختيار الطريقة المثلى لترتيبها طوال اليوم، بدءا بالعام منها (عادة</a:t>
            </a:r>
            <a:r>
              <a:rPr lang="ar-SA" sz="1200" b="1" i="0" dirty="0" smtClean="0">
                <a:effectLst/>
                <a:latin typeface="Times New Roman"/>
                <a:ea typeface="Times New Roman"/>
                <a:cs typeface="Traditional Arabic"/>
              </a:rPr>
              <a:t> </a:t>
            </a:r>
            <a:r>
              <a:rPr lang="ar-SA" sz="1200" i="0" dirty="0" smtClean="0">
                <a:effectLst/>
                <a:latin typeface="Times New Roman"/>
                <a:ea typeface="Times New Roman"/>
                <a:cs typeface="Traditional Arabic"/>
              </a:rPr>
              <a:t>من 'الجزء</a:t>
            </a:r>
            <a:r>
              <a:rPr lang="ar-SA" sz="1200" b="1" i="0" dirty="0" smtClean="0">
                <a:effectLst/>
                <a:latin typeface="Times New Roman"/>
                <a:ea typeface="Times New Roman"/>
                <a:cs typeface="Traditional Arabic"/>
              </a:rPr>
              <a:t> </a:t>
            </a:r>
            <a:r>
              <a:rPr lang="ar-SA" sz="1200" i="0" dirty="0" smtClean="0">
                <a:effectLst/>
                <a:latin typeface="Times New Roman"/>
                <a:ea typeface="Times New Roman"/>
                <a:cs typeface="Traditional Arabic"/>
              </a:rPr>
              <a:t>"أ"-أساسيات </a:t>
            </a:r>
            <a:r>
              <a:rPr lang="ar-SA" sz="1200" i="0" dirty="0" err="1" smtClean="0">
                <a:effectLst/>
                <a:latin typeface="Times New Roman"/>
                <a:ea typeface="Times New Roman"/>
                <a:cs typeface="Traditional Arabic"/>
              </a:rPr>
              <a:t>اسفير</a:t>
            </a:r>
            <a:r>
              <a:rPr lang="ar-SA" sz="1200" i="0" dirty="0" smtClean="0">
                <a:effectLst/>
                <a:latin typeface="Times New Roman"/>
                <a:ea typeface="Times New Roman"/>
                <a:cs typeface="Traditional Arabic"/>
              </a:rPr>
              <a:t>') وصولا إلى الأجزاء المفصلة والدقيقة ('الجزء</a:t>
            </a:r>
            <a:r>
              <a:rPr lang="ar-SA" sz="1200" b="1" i="0" dirty="0" smtClean="0">
                <a:effectLst/>
                <a:latin typeface="Times New Roman"/>
                <a:ea typeface="Times New Roman"/>
                <a:cs typeface="Traditional Arabic"/>
              </a:rPr>
              <a:t> </a:t>
            </a:r>
            <a:r>
              <a:rPr lang="ar-SA" sz="1200" i="0" dirty="0" smtClean="0">
                <a:effectLst/>
                <a:latin typeface="Times New Roman"/>
                <a:ea typeface="Times New Roman"/>
                <a:cs typeface="Traditional Arabic"/>
              </a:rPr>
              <a:t>"ب"-نشر </a:t>
            </a:r>
            <a:r>
              <a:rPr lang="ar-SA" sz="1200" i="0" dirty="0" err="1" smtClean="0">
                <a:effectLst/>
                <a:latin typeface="Times New Roman"/>
                <a:ea typeface="Times New Roman"/>
                <a:cs typeface="Traditional Arabic"/>
              </a:rPr>
              <a:t>اسفير</a:t>
            </a:r>
            <a:r>
              <a:rPr lang="ar-SA" sz="1200" i="0" dirty="0" smtClean="0">
                <a:effectLst/>
                <a:latin typeface="Times New Roman"/>
                <a:ea typeface="Times New Roman"/>
                <a:cs typeface="Traditional Arabic"/>
              </a:rPr>
              <a:t>' و'الجزء</a:t>
            </a:r>
            <a:r>
              <a:rPr lang="ar-SA" sz="1200" b="1" i="0" dirty="0" smtClean="0">
                <a:effectLst/>
                <a:latin typeface="Times New Roman"/>
                <a:ea typeface="Times New Roman"/>
                <a:cs typeface="Traditional Arabic"/>
              </a:rPr>
              <a:t> </a:t>
            </a:r>
            <a:r>
              <a:rPr lang="ar-SA" sz="1200" i="0" dirty="0" smtClean="0">
                <a:effectLst/>
                <a:latin typeface="Times New Roman"/>
                <a:ea typeface="Times New Roman"/>
                <a:cs typeface="Traditional Arabic"/>
              </a:rPr>
              <a:t>"ت"-</a:t>
            </a:r>
            <a:r>
              <a:rPr lang="ar-SA" sz="1200" i="0" dirty="0" err="1" smtClean="0">
                <a:effectLst/>
                <a:latin typeface="Times New Roman"/>
                <a:ea typeface="Times New Roman"/>
                <a:cs typeface="Traditional Arabic"/>
              </a:rPr>
              <a:t>اسفير</a:t>
            </a:r>
            <a:r>
              <a:rPr lang="ar-SA" sz="1200" i="0" dirty="0" smtClean="0">
                <a:effectLst/>
                <a:latin typeface="Times New Roman"/>
                <a:ea typeface="Times New Roman"/>
                <a:cs typeface="Traditional Arabic"/>
              </a:rPr>
              <a:t> والمجتمع الموسّع).</a:t>
            </a:r>
            <a:endParaRPr lang="ar-TN" sz="1200" i="0" dirty="0" smtClean="0">
              <a:effectLst/>
              <a:latin typeface="Times New Roman"/>
              <a:ea typeface="Times New Roman"/>
              <a:cs typeface="Traditional Arabic"/>
            </a:endParaRPr>
          </a:p>
          <a:p>
            <a:pPr algn="r" rtl="1">
              <a:lnSpc>
                <a:spcPts val="1400"/>
              </a:lnSpc>
              <a:spcBef>
                <a:spcPts val="800"/>
              </a:spcBef>
              <a:spcAft>
                <a:spcPts val="0"/>
              </a:spcAft>
            </a:pP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i="0" dirty="0" smtClean="0">
                <a:effectLst/>
                <a:latin typeface="Times New Roman"/>
                <a:ea typeface="Times New Roman"/>
                <a:cs typeface="Traditional Arabic"/>
              </a:rPr>
              <a:t>يعتبر أي شكل من أشكال التدريب ممكنا</a:t>
            </a:r>
            <a:r>
              <a:rPr lang="en-GB" sz="1200" b="1" i="0" dirty="0" smtClean="0">
                <a:effectLst/>
                <a:latin typeface="Traditional Arabic"/>
                <a:ea typeface="Times New Roman"/>
              </a:rPr>
              <a:t>!</a:t>
            </a:r>
            <a:r>
              <a:rPr lang="ar-SA" sz="1200" b="0" i="0" dirty="0" smtClean="0">
                <a:effectLst/>
                <a:latin typeface="Times New Roman"/>
                <a:ea typeface="Times New Roman"/>
                <a:cs typeface="Traditional Arabic"/>
              </a:rPr>
              <a:t> يمكن التعرض </a:t>
            </a:r>
            <a:r>
              <a:rPr lang="ar-SA" sz="1200" b="0" i="0" dirty="0" err="1" smtClean="0">
                <a:effectLst/>
                <a:latin typeface="Times New Roman"/>
                <a:ea typeface="Times New Roman"/>
                <a:cs typeface="Traditional Arabic"/>
              </a:rPr>
              <a:t>لجزئين</a:t>
            </a:r>
            <a:r>
              <a:rPr lang="ar-SA" sz="1200" b="0" i="0" dirty="0" smtClean="0">
                <a:effectLst/>
                <a:latin typeface="Times New Roman"/>
                <a:ea typeface="Times New Roman"/>
                <a:cs typeface="Traditional Arabic"/>
              </a:rPr>
              <a:t> في نصف يوم ويستغرق كل جزء 90 دقيقة، في تدريب بيوم يمكن التعامل مع </a:t>
            </a:r>
            <a:r>
              <a:rPr lang="ar-SA" sz="1100" b="0" i="0" dirty="0" smtClean="0">
                <a:effectLst/>
                <a:latin typeface="Times New Roman"/>
                <a:ea typeface="Times New Roman"/>
                <a:cs typeface="Traditional Arabic"/>
              </a:rPr>
              <a:t>4 </a:t>
            </a:r>
            <a:r>
              <a:rPr lang="ar-SA" sz="1200" b="0" i="0" dirty="0" smtClean="0">
                <a:effectLst/>
                <a:latin typeface="Times New Roman"/>
                <a:ea typeface="Times New Roman"/>
                <a:cs typeface="Traditional Arabic"/>
              </a:rPr>
              <a:t>أجزاء أمّا لتدريب بيوم ونصف فإن عدد الأجزاء سيكون 6 أجزاء ...الخ. يمكن إلقاء نظرة على الأمثلة الموجودة بالصفحة التالية.</a:t>
            </a: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b="0" i="0" dirty="0" smtClean="0">
                <a:effectLst/>
                <a:latin typeface="Times New Roman"/>
                <a:ea typeface="Times New Roman"/>
                <a:cs typeface="Traditional Arabic"/>
              </a:rPr>
              <a:t>راجع الرموز الوصفية الموجودة في وثيقة الخطوط العريضة لكل جزء لتختار الأجزاء وفقا لمستوى معرفة الحاضرين ( </a:t>
            </a:r>
            <a:r>
              <a:rPr lang="en-GB" sz="1200" b="1" i="0" dirty="0" smtClean="0">
                <a:effectLst/>
                <a:latin typeface="Traditional Arabic"/>
                <a:ea typeface="Times New Roman"/>
              </a:rPr>
              <a:t>*</a:t>
            </a:r>
            <a:r>
              <a:rPr lang="ar-SA" sz="1200" b="0" i="0" dirty="0" smtClean="0">
                <a:effectLst/>
                <a:latin typeface="Times New Roman"/>
                <a:ea typeface="Times New Roman"/>
                <a:cs typeface="Traditional Arabic"/>
              </a:rPr>
              <a:t>للمبتدئ، **على اطلاع </a:t>
            </a:r>
            <a:r>
              <a:rPr lang="ar-SA" sz="1200" b="0" i="0" dirty="0" err="1" smtClean="0">
                <a:effectLst/>
                <a:latin typeface="Times New Roman"/>
                <a:ea typeface="Times New Roman"/>
                <a:cs typeface="Traditional Arabic"/>
              </a:rPr>
              <a:t>باسفير</a:t>
            </a:r>
            <a:r>
              <a:rPr lang="ar-SA" sz="1200" b="0" i="0" dirty="0" smtClean="0">
                <a:effectLst/>
                <a:latin typeface="Times New Roman"/>
                <a:ea typeface="Times New Roman"/>
                <a:cs typeface="Traditional Arabic"/>
              </a:rPr>
              <a:t>)</a:t>
            </a: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b="0" i="0" dirty="0" smtClean="0">
                <a:effectLst/>
                <a:latin typeface="Times New Roman"/>
                <a:ea typeface="Times New Roman"/>
                <a:cs typeface="Traditional Arabic"/>
              </a:rPr>
              <a:t>استخدم الفقرة "يمكن الاطلاع  أيضا على: "الموجودة في وثيقة الخطوط العريضة لكل جزء حيث أنها تقدم اقتراحا لأجزاء تكميلية.</a:t>
            </a: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b="0" i="0" dirty="0" smtClean="0">
                <a:effectLst/>
                <a:latin typeface="Times New Roman"/>
                <a:ea typeface="Times New Roman"/>
                <a:cs typeface="Traditional Arabic"/>
              </a:rPr>
              <a:t>ترتيب الأجزاء حسب تسلسل منطقي لتتلاءم مع المدة المحددة للتدريب.</a:t>
            </a: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b="0" i="0" dirty="0" smtClean="0">
                <a:effectLst/>
                <a:latin typeface="Times New Roman"/>
                <a:ea typeface="Times New Roman"/>
                <a:cs typeface="Traditional Arabic"/>
              </a:rPr>
              <a:t>ضع في الاعتبار أنك بحاجة لمقدمة أو تمهيد قصير لتستهل به تدريبك بالإضافة لتقيم نهائي وجلسة ختاميّة والتي لم يقع ضمها للوقت المخصص لكل جزء. </a:t>
            </a: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b="0" i="0" dirty="0" smtClean="0">
                <a:effectLst/>
                <a:latin typeface="Times New Roman"/>
                <a:ea typeface="Times New Roman"/>
                <a:cs typeface="Traditional Arabic"/>
              </a:rPr>
              <a:t>قم بإضافة وقت إضافي لبرنامجك: اختر الوقت المناسب لبدء عملك والانتهاء منه، وتأكد من توفير الوقت الكافي المخصص للاستراحة (30 دقيقة) وللغذاء (من ساعة إلى ساعة ونصف)، واحترام الثقافات والعادات، والأخذ بعين </a:t>
            </a:r>
            <a:r>
              <a:rPr lang="ar-SA" sz="1200" b="0" i="0" dirty="0" err="1" smtClean="0">
                <a:effectLst/>
                <a:latin typeface="Times New Roman"/>
                <a:ea typeface="Times New Roman"/>
                <a:cs typeface="Traditional Arabic"/>
              </a:rPr>
              <a:t>الإعتبار</a:t>
            </a:r>
            <a:r>
              <a:rPr lang="ar-SA" sz="1200" b="0" i="0" dirty="0" smtClean="0">
                <a:effectLst/>
                <a:latin typeface="Times New Roman"/>
                <a:ea typeface="Times New Roman"/>
                <a:cs typeface="Traditional Arabic"/>
              </a:rPr>
              <a:t> بعض الالتماسان الخاصة والمرتبطة بالسياق</a:t>
            </a:r>
            <a:r>
              <a:rPr lang="ar-SA" sz="1100" b="0" i="0" dirty="0" smtClean="0">
                <a:effectLst/>
                <a:latin typeface="Times New Roman"/>
                <a:ea typeface="Times New Roman"/>
              </a:rPr>
              <a:t>.</a:t>
            </a:r>
            <a:endParaRPr lang="ar-TN" sz="1100" b="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endParaRPr lang="fr-CH" sz="1100" i="0" dirty="0" smtClean="0">
              <a:effectLst/>
              <a:latin typeface="Times New Roman"/>
              <a:ea typeface="Times New Roman"/>
            </a:endParaRPr>
          </a:p>
          <a:p>
            <a:pPr marL="180340" indent="-180340" algn="r" rtl="1">
              <a:lnSpc>
                <a:spcPts val="1400"/>
              </a:lnSpc>
              <a:spcBef>
                <a:spcPts val="800"/>
              </a:spcBef>
              <a:spcAft>
                <a:spcPts val="0"/>
              </a:spcAft>
            </a:pPr>
            <a:r>
              <a:rPr lang="ar-SA" sz="1200" b="1" i="0" kern="1600" dirty="0" smtClean="0">
                <a:solidFill>
                  <a:srgbClr val="004386"/>
                </a:solidFill>
                <a:effectLst/>
                <a:latin typeface="Times New Roman"/>
                <a:ea typeface="Times New Roman"/>
                <a:cs typeface="Traditional Arabic"/>
              </a:rPr>
              <a:t>تكييف المواد التدريبية الخاصة بك</a:t>
            </a:r>
            <a:endParaRPr lang="ar-TN" sz="1200" b="1" i="0" kern="1600" dirty="0" smtClean="0">
              <a:solidFill>
                <a:srgbClr val="004386"/>
              </a:solidFill>
              <a:effectLst/>
              <a:latin typeface="Times New Roman"/>
              <a:ea typeface="Times New Roman"/>
              <a:cs typeface="Traditional Arabic"/>
            </a:endParaRPr>
          </a:p>
          <a:p>
            <a:pPr marL="180340" indent="-180340" algn="r" rtl="1">
              <a:lnSpc>
                <a:spcPts val="1400"/>
              </a:lnSpc>
              <a:spcBef>
                <a:spcPts val="800"/>
              </a:spcBef>
              <a:spcAft>
                <a:spcPts val="0"/>
              </a:spcAft>
            </a:pPr>
            <a:endParaRPr lang="fr-CH" sz="1100" i="0" dirty="0" smtClean="0">
              <a:effectLst/>
              <a:latin typeface="Times New Roman"/>
              <a:ea typeface="Times New Roman"/>
            </a:endParaRPr>
          </a:p>
          <a:p>
            <a:pPr algn="r" rtl="1">
              <a:lnSpc>
                <a:spcPts val="1400"/>
              </a:lnSpc>
              <a:spcBef>
                <a:spcPts val="800"/>
              </a:spcBef>
              <a:spcAft>
                <a:spcPts val="0"/>
              </a:spcAft>
            </a:pPr>
            <a:r>
              <a:rPr lang="ar-SA" sz="1200" i="0" dirty="0" smtClean="0">
                <a:effectLst/>
                <a:latin typeface="Times New Roman"/>
                <a:ea typeface="Times New Roman"/>
                <a:cs typeface="Traditional Arabic"/>
              </a:rPr>
              <a:t>يعتبر هذا العامل الأساسي لضبط وتكييف المحتويات والمنهجية حسب السياق الخاص بك وحسب الحاضرين. ولهذا الغرض، قم بمراجعة المواد التدريبية بعناية (على سبيل المثال دراسة الحالات،  والتمارين وغيرها). ولتحقيق ذلك يمكنك الاستعانة بفقرة "نصائح للمدربين" الموجودة في نهاية كل جزء.  </a:t>
            </a:r>
            <a:endParaRPr lang="fr-CH" sz="1100" i="0" dirty="0" smtClean="0">
              <a:effectLst/>
              <a:latin typeface="Times New Roman"/>
              <a:ea typeface="Times New Roman"/>
            </a:endParaRPr>
          </a:p>
          <a:p>
            <a:pPr algn="r" rtl="1">
              <a:lnSpc>
                <a:spcPts val="1400"/>
              </a:lnSpc>
              <a:spcBef>
                <a:spcPts val="800"/>
              </a:spcBef>
              <a:spcAft>
                <a:spcPts val="0"/>
              </a:spcAft>
            </a:pPr>
            <a:r>
              <a:rPr lang="ar-SA" sz="1200" i="0" dirty="0" smtClean="0">
                <a:effectLst/>
                <a:latin typeface="Times New Roman"/>
                <a:ea typeface="Times New Roman"/>
                <a:cs typeface="Traditional Arabic"/>
              </a:rPr>
              <a:t>قم بجمع معلومات وأمثلة مقترنة بتطبيق </a:t>
            </a:r>
            <a:r>
              <a:rPr lang="ar-SA" sz="1200" i="0" dirty="0" err="1" smtClean="0">
                <a:effectLst/>
                <a:latin typeface="Times New Roman"/>
                <a:ea typeface="Times New Roman"/>
                <a:cs typeface="Traditional Arabic"/>
              </a:rPr>
              <a:t>اسفير</a:t>
            </a:r>
            <a:r>
              <a:rPr lang="ar-SA" sz="1200" i="0" dirty="0" smtClean="0">
                <a:effectLst/>
                <a:latin typeface="Times New Roman"/>
                <a:ea typeface="Times New Roman"/>
                <a:cs typeface="Traditional Arabic"/>
              </a:rPr>
              <a:t> حسب السياق الخاص بك وذلك بهدف إثراء مداخلات المشاركين النظرية وجعلها مرتبطة بعملهم اليومي.</a:t>
            </a:r>
            <a:endParaRPr lang="ar-TN" sz="1200" i="0" dirty="0" smtClean="0">
              <a:effectLst/>
              <a:latin typeface="Times New Roman"/>
              <a:ea typeface="Times New Roman"/>
              <a:cs typeface="Traditional Arabic"/>
            </a:endParaRPr>
          </a:p>
          <a:p>
            <a:pPr algn="r" rtl="1">
              <a:lnSpc>
                <a:spcPts val="1400"/>
              </a:lnSpc>
              <a:spcBef>
                <a:spcPts val="800"/>
              </a:spcBef>
              <a:spcAft>
                <a:spcPts val="0"/>
              </a:spcAft>
            </a:pPr>
            <a:endParaRPr lang="fr-CH" sz="1100" i="0" dirty="0" smtClean="0">
              <a:effectLst/>
              <a:latin typeface="Times New Roman"/>
              <a:ea typeface="Times New Roman"/>
            </a:endParaRPr>
          </a:p>
          <a:p>
            <a:pPr algn="r" rtl="1">
              <a:lnSpc>
                <a:spcPts val="1400"/>
              </a:lnSpc>
              <a:spcBef>
                <a:spcPts val="800"/>
              </a:spcBef>
              <a:spcAft>
                <a:spcPts val="0"/>
              </a:spcAft>
            </a:pPr>
            <a:r>
              <a:rPr lang="ar-SA" sz="1200" b="1" i="0" kern="1600" dirty="0" smtClean="0">
                <a:solidFill>
                  <a:srgbClr val="004386"/>
                </a:solidFill>
                <a:effectLst/>
                <a:latin typeface="Times New Roman"/>
                <a:ea typeface="Times New Roman"/>
                <a:cs typeface="Traditional Arabic"/>
              </a:rPr>
              <a:t>مراجعة التحضيرات اللاّزمة بما في ذلك التجهيزات</a:t>
            </a:r>
            <a:endParaRPr lang="ar-TN" sz="1200" b="1" i="0" kern="1600" dirty="0"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i="0" dirty="0" smtClean="0">
              <a:effectLst/>
              <a:latin typeface="Times New Roman"/>
              <a:ea typeface="Times New Roman"/>
            </a:endParaRPr>
          </a:p>
          <a:p>
            <a:pPr algn="r" rtl="1">
              <a:lnSpc>
                <a:spcPts val="1400"/>
              </a:lnSpc>
              <a:spcBef>
                <a:spcPts val="800"/>
              </a:spcBef>
              <a:spcAft>
                <a:spcPts val="0"/>
              </a:spcAft>
            </a:pPr>
            <a:r>
              <a:rPr lang="ar-SA" sz="1200" i="0" dirty="0" smtClean="0">
                <a:effectLst/>
                <a:latin typeface="Times New Roman"/>
                <a:ea typeface="Times New Roman"/>
                <a:cs typeface="Traditional Arabic"/>
              </a:rPr>
              <a:t>تحتوي وثيقة الخطوط العريضة الخاصة بكل جزء على فقرة "الإعداد ومواد العمل". حيث تحتوي هذه الفقرة على جدول يلخص المواد التي يمكن أن تحتاج إليها والتي يحتاجها المشاركون والفرق. وقع جمع وثائق المواد التدريبية في ملف واحد كذلك هو الحال بالنسبة للشرائح.</a:t>
            </a: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i="0" dirty="0" smtClean="0">
                <a:effectLst/>
                <a:latin typeface="Times New Roman"/>
                <a:ea typeface="Times New Roman"/>
                <a:cs typeface="Traditional Arabic"/>
              </a:rPr>
              <a:t>الرجوع إلى الرموز الوصفية في وثيقة الخطوط العريضة لتتأكد من حاجتك للكهرباء والمنهجية العامة.</a:t>
            </a:r>
            <a:endParaRPr lang="fr-CH" sz="1100" i="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900"/>
              <a:buFont typeface="Symbol"/>
              <a:buChar char=""/>
            </a:pPr>
            <a:r>
              <a:rPr lang="ar-SA" sz="1200" i="0" dirty="0" smtClean="0">
                <a:effectLst/>
                <a:latin typeface="Times New Roman"/>
                <a:ea typeface="Times New Roman"/>
                <a:cs typeface="Traditional Arabic"/>
              </a:rPr>
              <a:t>مراجعة كل من فقرة "الإعداد ومواد العمل" وفقرة "لمزيد من المعلومات".</a:t>
            </a:r>
            <a:endParaRPr lang="fr-CH" sz="1100" i="0" dirty="0" smtClean="0">
              <a:effectLst/>
              <a:latin typeface="Times New Roman"/>
              <a:ea typeface="Times New Roman"/>
            </a:endParaRPr>
          </a:p>
          <a:p>
            <a:endParaRPr lang="ar-SA" i="0" dirty="0"/>
          </a:p>
        </p:txBody>
      </p:sp>
      <p:sp>
        <p:nvSpPr>
          <p:cNvPr id="4" name="Slide Number Placeholder 3"/>
          <p:cNvSpPr>
            <a:spLocks noGrp="1"/>
          </p:cNvSpPr>
          <p:nvPr>
            <p:ph type="sldNum" sz="quarter" idx="10"/>
          </p:nvPr>
        </p:nvSpPr>
        <p:spPr/>
        <p:txBody>
          <a:bodyPr/>
          <a:lstStyle/>
          <a:p>
            <a:fld id="{53579C48-162C-47C7-9687-2839989AFBEE}" type="slidenum">
              <a:rPr lang="ar-SA" smtClean="0"/>
              <a:t>17</a:t>
            </a:fld>
            <a:endParaRPr lang="ar-SA"/>
          </a:p>
        </p:txBody>
      </p:sp>
    </p:spTree>
    <p:extLst>
      <p:ext uri="{BB962C8B-B14F-4D97-AF65-F5344CB8AC3E}">
        <p14:creationId xmlns:p14="http://schemas.microsoft.com/office/powerpoint/2010/main" val="2245995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t/>
            </a:r>
            <a:b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br>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أمثلة لدورات تدريبية متفاوتة المدّة</a:t>
            </a:r>
            <a:r>
              <a:rPr lang="ar-TN" sz="1200" b="1" kern="1200" smtClean="0">
                <a:solidFill>
                  <a:schemeClr val="tx1"/>
                </a:solidFill>
                <a:effectLst/>
                <a:latin typeface="Traditional Arabic" panose="02020603050405020304" pitchFamily="18" charset="-78"/>
                <a:ea typeface="+mn-ea"/>
                <a:cs typeface="Traditional Arabic" panose="02020603050405020304" pitchFamily="18" charset="-78"/>
              </a:rPr>
              <a:t> ( نصف</a:t>
            </a:r>
            <a:r>
              <a:rPr lang="ar-TN" sz="1200" b="1" kern="1200" baseline="0" smtClean="0">
                <a:solidFill>
                  <a:schemeClr val="tx1"/>
                </a:solidFill>
                <a:effectLst/>
                <a:latin typeface="Traditional Arabic" panose="02020603050405020304" pitchFamily="18" charset="-78"/>
                <a:ea typeface="+mn-ea"/>
                <a:cs typeface="Traditional Arabic" panose="02020603050405020304" pitchFamily="18" charset="-78"/>
              </a:rPr>
              <a:t> يوم و يوم كامل ويوم ونصف يوم ويومين</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just"/>
            <a:endParaRPr lang="en-US" sz="1400" smtClean="0"/>
          </a:p>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18</a:t>
            </a:fld>
            <a:endParaRPr lang="ar-SA"/>
          </a:p>
        </p:txBody>
      </p:sp>
    </p:spTree>
    <p:extLst>
      <p:ext uri="{BB962C8B-B14F-4D97-AF65-F5344CB8AC3E}">
        <p14:creationId xmlns:p14="http://schemas.microsoft.com/office/powerpoint/2010/main" val="5286139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تدريب بيوم واحد للممارسين الميدانيين الذين لم يتسنّى لهم بعد تطبيق اسفير في عملهم</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endParaRPr lang="fr-FR" sz="1000" i="0" smtClean="0">
              <a:latin typeface="Times New Roman"/>
            </a:endParaRPr>
          </a:p>
          <a:p>
            <a:pPr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حملة توعية حول اسفير بنصف يوم لمجموعة من الحاضرين ذو خبرات متنوعة خلال اجتماع تنسيقي اقليمي</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endParaRPr lang="fr-FR" sz="1000" i="0" smtClean="0">
              <a:latin typeface="Times New Roman"/>
            </a:endParaRPr>
          </a:p>
          <a:p>
            <a:pPr algn="r" rtl="1"/>
            <a:r>
              <a:rPr lang="ar-SA" sz="1200" b="1" i="0" kern="1200" smtClean="0">
                <a:solidFill>
                  <a:schemeClr val="tx1"/>
                </a:solidFill>
                <a:effectLst/>
                <a:latin typeface="Traditional Arabic" panose="02020603050405020304" pitchFamily="18" charset="-78"/>
                <a:ea typeface="+mn-ea"/>
                <a:cs typeface="Traditional Arabic" panose="02020603050405020304" pitchFamily="18" charset="-78"/>
              </a:rPr>
              <a:t>حملة توعية حول اسفير بنصف يوم لمجموعة مختلطة من الحاضرين في موقع يشهد حالة طوارئ</a:t>
            </a:r>
            <a:endParaRPr lang="fr-CH" sz="1200" i="0" kern="1200" smtClean="0">
              <a:solidFill>
                <a:schemeClr val="tx1"/>
              </a:solidFill>
              <a:effectLst/>
              <a:latin typeface="Traditional Arabic" panose="02020603050405020304" pitchFamily="18" charset="-78"/>
              <a:ea typeface="+mn-ea"/>
              <a:cs typeface="Traditional Arabic" panose="02020603050405020304" pitchFamily="18" charset="-78"/>
            </a:endParaRPr>
          </a:p>
          <a:p>
            <a:endParaRPr lang="fr-FR" smtClean="0"/>
          </a:p>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19</a:t>
            </a:fld>
            <a:endParaRPr lang="ar-SA"/>
          </a:p>
        </p:txBody>
      </p:sp>
    </p:spTree>
    <p:extLst>
      <p:ext uri="{BB962C8B-B14F-4D97-AF65-F5344CB8AC3E}">
        <p14:creationId xmlns:p14="http://schemas.microsoft.com/office/powerpoint/2010/main" val="194812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ct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الجزء "أ": معلومات أساسية حول مجموعة اسفير التدريبيّة 2015.</a:t>
            </a:r>
            <a:endParaRPr lang="fr-CH"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ctr"/>
            <a:endParaRPr lang="en-US" b="1" smtClean="0">
              <a:solidFill>
                <a:srgbClr val="E36C0A"/>
              </a:solidFill>
            </a:endParaRPr>
          </a:p>
          <a:p>
            <a:pPr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معلومات أساسية حول مجموعة اسفير التدريبيّة 2015</a:t>
            </a:r>
            <a:endParaRPr lang="fr-CH"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يتطرّق دليل المدرب إلى ما يجب عليك معرفته والقيام به بهدف تقديم تدريب ناجح حول اسفير ، حيث يُناسب هذا التدريب احتياجات الحاضرين من جهة، وطريقتك وقدراتك ومواردك من جهة اخرى.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ويشمل دليل المدرب ثلاثة أجزاء:</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الجزء "أ": </a:t>
            </a: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معلومات أساسية حول مجموعة اسفير التدريبيّة 2015.</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الجزء "ب": </a:t>
            </a: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أساسيات لتعليم الراشدين وتدريبهم حول اسفير.</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الجزء "ت": </a:t>
            </a: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تدريب اسفير  الخاص بك في خمس خطوات.</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كيف يمكنك استعمال دليل المدرّب؟</a:t>
            </a:r>
            <a:endParaRPr lang="ar-TN"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قم باختيار أي طريقة تُحبّذها:</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نسخ الدليل: </a:t>
            </a: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يمكنك نسخ الدليل (ملف </a:t>
            </a:r>
            <a:r>
              <a:rPr lang="fr-CH" sz="1200" b="0" kern="1200" smtClean="0">
                <a:solidFill>
                  <a:schemeClr val="tx1"/>
                </a:solidFill>
                <a:effectLst/>
                <a:latin typeface="Traditional Arabic" panose="02020603050405020304" pitchFamily="18" charset="-78"/>
                <a:ea typeface="+mn-ea"/>
                <a:cs typeface="Traditional Arabic" panose="02020603050405020304" pitchFamily="18" charset="-78"/>
              </a:rPr>
              <a:t>PDF</a:t>
            </a: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عرض الدليل: </a:t>
            </a: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قم بعرض الشرائح من الدليل</a:t>
            </a:r>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 </a:t>
            </a: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(باور بونت). ويمكنك الاستعانة بالملاحظات المتعلقة بالشرائح أدناه. ثمّ قم بنسخ الشرائح والملاحظات التي تبدو مهمّة بالنّسبة لك (تحديد النّسخ كعمليّة اختياريّة).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2</a:t>
            </a:fld>
            <a:endParaRPr lang="ar-SA"/>
          </a:p>
        </p:txBody>
      </p:sp>
    </p:spTree>
    <p:extLst>
      <p:ext uri="{BB962C8B-B14F-4D97-AF65-F5344CB8AC3E}">
        <p14:creationId xmlns:p14="http://schemas.microsoft.com/office/powerpoint/2010/main" val="2826805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spcBef>
                <a:spcPts val="1600"/>
              </a:spcBef>
              <a:spcAft>
                <a:spcPts val="0"/>
              </a:spcAft>
              <a:tabLst>
                <a:tab pos="5941060" algn="r"/>
              </a:tabLst>
            </a:pPr>
            <a:r>
              <a:rPr lang="en-GB" sz="1800" b="1" kern="1600" smtClean="0">
                <a:solidFill>
                  <a:srgbClr val="004386"/>
                </a:solidFill>
                <a:effectLst/>
                <a:latin typeface="Tahoma"/>
                <a:ea typeface="Times New Roman"/>
                <a:cs typeface="Traditional Arabic"/>
              </a:rPr>
              <a:t>4</a:t>
            </a:r>
            <a:r>
              <a:rPr lang="ar-TN" sz="1800" b="1" kern="1600" smtClean="0">
                <a:solidFill>
                  <a:srgbClr val="004386"/>
                </a:solidFill>
                <a:effectLst/>
                <a:latin typeface="Tahoma"/>
                <a:ea typeface="Times New Roman"/>
                <a:cs typeface="Traditional Arabic"/>
              </a:rPr>
              <a:t>. </a:t>
            </a:r>
            <a:r>
              <a:rPr lang="ar-SA" sz="1800" b="1" kern="1600" smtClean="0">
                <a:solidFill>
                  <a:srgbClr val="004386"/>
                </a:solidFill>
                <a:effectLst/>
                <a:latin typeface="Tahoma"/>
                <a:ea typeface="Times New Roman"/>
                <a:cs typeface="Traditional Arabic"/>
              </a:rPr>
              <a:t>تسيير تدريب اسفير الخاص بك</a:t>
            </a:r>
            <a:endParaRPr lang="ar-TN" sz="1800" b="1" kern="1600" smtClean="0">
              <a:solidFill>
                <a:srgbClr val="004386"/>
              </a:solidFill>
              <a:effectLst/>
              <a:latin typeface="Tahoma"/>
              <a:ea typeface="Times New Roman"/>
              <a:cs typeface="Traditional Arabic"/>
            </a:endParaRPr>
          </a:p>
          <a:p>
            <a:pPr algn="r" rtl="1">
              <a:spcBef>
                <a:spcPts val="1600"/>
              </a:spcBef>
              <a:spcAft>
                <a:spcPts val="0"/>
              </a:spcAft>
              <a:tabLst>
                <a:tab pos="5941060" algn="r"/>
              </a:tabLst>
            </a:pPr>
            <a:endParaRPr lang="fr-CH" sz="1200" b="1" kern="1600" smtClean="0">
              <a:solidFill>
                <a:srgbClr val="004386"/>
              </a:solidFill>
              <a:effectLst/>
              <a:latin typeface="Tahoma"/>
              <a:ea typeface="Times New Roman"/>
              <a:cs typeface="Arial"/>
            </a:endParaRPr>
          </a:p>
          <a:p>
            <a:pPr algn="r" rtl="1">
              <a:spcBef>
                <a:spcPts val="1200"/>
              </a:spcBef>
              <a:spcAft>
                <a:spcPts val="0"/>
              </a:spcAft>
              <a:tabLst>
                <a:tab pos="5941060" algn="r"/>
              </a:tabLst>
            </a:pPr>
            <a:r>
              <a:rPr lang="ar-SA" sz="1400" b="1" kern="1600" smtClean="0">
                <a:solidFill>
                  <a:srgbClr val="004386"/>
                </a:solidFill>
                <a:effectLst/>
                <a:latin typeface="Tahoma"/>
                <a:ea typeface="Times New Roman"/>
                <a:cs typeface="Traditional Arabic"/>
              </a:rPr>
              <a:t>الوسائل المتاحة</a:t>
            </a:r>
            <a:endParaRPr lang="ar-TN" sz="14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marL="342900" lvl="0" indent="-342900" algn="r" rtl="1">
              <a:lnSpc>
                <a:spcPts val="1400"/>
              </a:lnSpc>
              <a:spcBef>
                <a:spcPts val="800"/>
              </a:spcBef>
              <a:spcAft>
                <a:spcPts val="0"/>
              </a:spcAft>
              <a:buClr>
                <a:srgbClr val="004386"/>
              </a:buClr>
              <a:buSzPts val="1400"/>
              <a:buFont typeface="Symbol"/>
              <a:buChar char=""/>
            </a:pPr>
            <a:r>
              <a:rPr lang="ar-SA" sz="1200" smtClean="0">
                <a:effectLst/>
                <a:latin typeface="Times New Roman"/>
                <a:ea typeface="Times New Roman"/>
                <a:cs typeface="Traditional Arabic"/>
              </a:rPr>
              <a:t>يحتوي كل جزء على وثيقة الخطوط العريضة ووثيقة المواد التدريبية ومجموعة من الشرائح.</a:t>
            </a:r>
            <a:endParaRPr lang="fr-CH" sz="1100" smtClean="0">
              <a:effectLst/>
              <a:latin typeface="Times New Roman"/>
              <a:ea typeface="Times New Roman"/>
              <a:cs typeface="Symbol"/>
            </a:endParaRPr>
          </a:p>
          <a:p>
            <a:pPr marL="342900" lvl="0" indent="-342900" algn="r" rtl="1">
              <a:lnSpc>
                <a:spcPts val="1400"/>
              </a:lnSpc>
              <a:spcBef>
                <a:spcPts val="800"/>
              </a:spcBef>
              <a:spcAft>
                <a:spcPts val="0"/>
              </a:spcAft>
              <a:buClr>
                <a:srgbClr val="004386"/>
              </a:buClr>
              <a:buSzPts val="900"/>
              <a:buFont typeface="Wingdings"/>
              <a:buChar char=""/>
            </a:pPr>
            <a:r>
              <a:rPr lang="ar-SA" sz="1400" smtClean="0">
                <a:solidFill>
                  <a:srgbClr val="004386"/>
                </a:solidFill>
                <a:effectLst/>
                <a:latin typeface="Times New Roman"/>
                <a:ea typeface="Calibri"/>
                <a:cs typeface="Traditional Arabic"/>
              </a:rPr>
              <a:t>حالما تباشر عملية التدريب، ستلاحظ ان معظم العمل قد وقع انجازه.</a:t>
            </a:r>
            <a:endParaRPr lang="ar-TN" sz="1400" smtClean="0">
              <a:solidFill>
                <a:srgbClr val="004386"/>
              </a:solidFill>
              <a:effectLst/>
              <a:latin typeface="Times New Roman"/>
              <a:ea typeface="Calibri"/>
              <a:cs typeface="Traditional Arabic"/>
            </a:endParaRPr>
          </a:p>
          <a:p>
            <a:pPr marL="342900" lvl="0" indent="-342900" algn="r" rtl="1">
              <a:lnSpc>
                <a:spcPts val="1400"/>
              </a:lnSpc>
              <a:spcBef>
                <a:spcPts val="800"/>
              </a:spcBef>
              <a:spcAft>
                <a:spcPts val="0"/>
              </a:spcAft>
              <a:buClr>
                <a:srgbClr val="004386"/>
              </a:buClr>
              <a:buSzPts val="900"/>
              <a:buFont typeface="Wingdings"/>
              <a:buChar char=""/>
            </a:pPr>
            <a:endParaRPr lang="fr-CH" sz="1100" smtClean="0">
              <a:effectLst/>
              <a:latin typeface="Times New Roman"/>
              <a:ea typeface="Calibri"/>
              <a:cs typeface="Times New Roman"/>
            </a:endParaRPr>
          </a:p>
          <a:p>
            <a:pPr algn="r" rtl="1">
              <a:spcBef>
                <a:spcPts val="1200"/>
              </a:spcBef>
              <a:spcAft>
                <a:spcPts val="0"/>
              </a:spcAft>
              <a:tabLst>
                <a:tab pos="5941060" algn="r"/>
              </a:tabLst>
            </a:pPr>
            <a:r>
              <a:rPr lang="ar-SA" sz="1400" b="1" kern="1600" smtClean="0">
                <a:solidFill>
                  <a:srgbClr val="004386"/>
                </a:solidFill>
                <a:effectLst/>
                <a:latin typeface="Tahoma"/>
                <a:ea typeface="Times New Roman"/>
                <a:cs typeface="Traditional Arabic"/>
              </a:rPr>
              <a:t>استعد !</a:t>
            </a:r>
            <a:endParaRPr lang="ar-TN" sz="14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marL="342900" lvl="0" indent="-342900" algn="r" rtl="1">
              <a:lnSpc>
                <a:spcPts val="1400"/>
              </a:lnSpc>
              <a:spcBef>
                <a:spcPts val="800"/>
              </a:spcBef>
              <a:spcAft>
                <a:spcPts val="0"/>
              </a:spcAft>
              <a:buClr>
                <a:srgbClr val="004386"/>
              </a:buClr>
              <a:buSzPts val="1400"/>
              <a:buFont typeface="Symbol"/>
              <a:buChar char=""/>
            </a:pPr>
            <a:r>
              <a:rPr lang="ar-SA" sz="1200" smtClean="0">
                <a:effectLst/>
                <a:latin typeface="Times New Roman"/>
                <a:ea typeface="Times New Roman"/>
                <a:cs typeface="Traditional Arabic"/>
              </a:rPr>
              <a:t>قم بمراجعة كل من وثيقة الخطوط العريضة والمواد التدريبية ومجموعة الشرائح التي قمت باختيارها.</a:t>
            </a:r>
            <a:endParaRPr lang="fr-CH" sz="1100" smtClean="0">
              <a:effectLst/>
              <a:latin typeface="Times New Roman"/>
              <a:ea typeface="Times New Roman"/>
              <a:cs typeface="Symbol"/>
            </a:endParaRPr>
          </a:p>
          <a:p>
            <a:pPr marL="342900" lvl="0" indent="-342900" algn="r" rtl="1">
              <a:lnSpc>
                <a:spcPts val="1400"/>
              </a:lnSpc>
              <a:spcBef>
                <a:spcPts val="800"/>
              </a:spcBef>
              <a:spcAft>
                <a:spcPts val="0"/>
              </a:spcAft>
              <a:buClr>
                <a:srgbClr val="004386"/>
              </a:buClr>
              <a:buSzPts val="1400"/>
              <a:buFont typeface="Symbol"/>
              <a:buChar char=""/>
            </a:pPr>
            <a:r>
              <a:rPr lang="ar-SA" sz="1200" smtClean="0">
                <a:effectLst/>
                <a:latin typeface="Times New Roman"/>
                <a:ea typeface="Times New Roman"/>
                <a:cs typeface="Traditional Arabic"/>
              </a:rPr>
              <a:t>قم بمراجعة خاصة لفقْرتيْ "الاعداد وأدوات العمل" و"لمزيد من المعلومات".</a:t>
            </a:r>
            <a:endParaRPr lang="fr-CH" sz="1100" smtClean="0">
              <a:effectLst/>
              <a:latin typeface="Times New Roman"/>
              <a:ea typeface="Times New Roman"/>
              <a:cs typeface="Symbol"/>
            </a:endParaRPr>
          </a:p>
          <a:p>
            <a:pPr marL="342900" lvl="0" indent="-342900" algn="r" rtl="1">
              <a:lnSpc>
                <a:spcPts val="1400"/>
              </a:lnSpc>
              <a:spcBef>
                <a:spcPts val="800"/>
              </a:spcBef>
              <a:spcAft>
                <a:spcPts val="0"/>
              </a:spcAft>
              <a:buClr>
                <a:srgbClr val="004386"/>
              </a:buClr>
              <a:buSzPts val="1400"/>
              <a:buFont typeface="Symbol"/>
              <a:buChar char=""/>
            </a:pPr>
            <a:r>
              <a:rPr lang="ar-SA" sz="1200" smtClean="0">
                <a:effectLst/>
                <a:latin typeface="Times New Roman"/>
                <a:ea typeface="Times New Roman"/>
                <a:cs typeface="Traditional Arabic"/>
              </a:rPr>
              <a:t>قم بفحص محيط التدريب (الموقع، الطعام، التجهيزات...الخ).</a:t>
            </a:r>
            <a:endParaRPr lang="fr-CH" sz="1100" smtClean="0">
              <a:effectLst/>
              <a:latin typeface="Times New Roman"/>
              <a:ea typeface="Times New Roman"/>
              <a:cs typeface="Symbol"/>
            </a:endParaRPr>
          </a:p>
          <a:p>
            <a:pPr marL="342900" lvl="0" indent="-342900" algn="r" rtl="1">
              <a:lnSpc>
                <a:spcPts val="1400"/>
              </a:lnSpc>
              <a:spcBef>
                <a:spcPts val="800"/>
              </a:spcBef>
              <a:spcAft>
                <a:spcPts val="0"/>
              </a:spcAft>
              <a:buClr>
                <a:srgbClr val="004386"/>
              </a:buClr>
              <a:buSzPts val="1400"/>
              <a:buFont typeface="Symbol"/>
              <a:buChar char=""/>
            </a:pPr>
            <a:r>
              <a:rPr lang="ar-SA" sz="1200" smtClean="0">
                <a:effectLst/>
                <a:latin typeface="Times New Roman"/>
                <a:ea typeface="Times New Roman"/>
                <a:cs typeface="Traditional Arabic"/>
              </a:rPr>
              <a:t>قم بفحص</a:t>
            </a:r>
            <a:r>
              <a:rPr lang="ar-SA" sz="1200" smtClean="0">
                <a:solidFill>
                  <a:srgbClr val="FF0000"/>
                </a:solidFill>
                <a:effectLst/>
                <a:latin typeface="Times New Roman"/>
                <a:ea typeface="Times New Roman"/>
                <a:cs typeface="Traditional Arabic"/>
              </a:rPr>
              <a:t> </a:t>
            </a:r>
            <a:r>
              <a:rPr lang="ar-SA" sz="1200" smtClean="0">
                <a:effectLst/>
                <a:latin typeface="Times New Roman"/>
                <a:ea typeface="Times New Roman"/>
                <a:cs typeface="Traditional Arabic"/>
              </a:rPr>
              <a:t>مكتسبات</a:t>
            </a:r>
            <a:r>
              <a:rPr lang="ar-SA" sz="1200" smtClean="0">
                <a:solidFill>
                  <a:srgbClr val="FF0000"/>
                </a:solidFill>
                <a:effectLst/>
                <a:latin typeface="Times New Roman"/>
                <a:ea typeface="Times New Roman"/>
                <a:cs typeface="Traditional Arabic"/>
              </a:rPr>
              <a:t> </a:t>
            </a:r>
            <a:r>
              <a:rPr lang="ar-SA" sz="1200" smtClean="0">
                <a:effectLst/>
                <a:latin typeface="Times New Roman"/>
                <a:ea typeface="Times New Roman"/>
                <a:cs typeface="Traditional Arabic"/>
              </a:rPr>
              <a:t>المشاركين وحدد الأفراد ذوي الخبرة لدعم بعض المواضيع أو التمارين.</a:t>
            </a:r>
            <a:endParaRPr lang="ar-TN" sz="1200" smtClean="0">
              <a:effectLst/>
              <a:latin typeface="Times New Roman"/>
              <a:ea typeface="Times New Roman"/>
              <a:cs typeface="Traditional Arabic"/>
            </a:endParaRPr>
          </a:p>
          <a:p>
            <a:pPr marL="342900" lvl="0" indent="-342900" algn="r" rtl="1">
              <a:lnSpc>
                <a:spcPts val="1400"/>
              </a:lnSpc>
              <a:spcBef>
                <a:spcPts val="800"/>
              </a:spcBef>
              <a:spcAft>
                <a:spcPts val="0"/>
              </a:spcAft>
              <a:buClr>
                <a:srgbClr val="004386"/>
              </a:buClr>
              <a:buSzPts val="1400"/>
              <a:buFont typeface="Symbol"/>
              <a:buChar char=""/>
            </a:pPr>
            <a:endParaRPr lang="fr-CH" sz="1100" smtClean="0">
              <a:effectLst/>
              <a:latin typeface="Times New Roman"/>
              <a:ea typeface="Times New Roman"/>
              <a:cs typeface="Symbol"/>
            </a:endParaRPr>
          </a:p>
          <a:p>
            <a:pPr algn="r" rtl="1">
              <a:lnSpc>
                <a:spcPts val="1400"/>
              </a:lnSpc>
              <a:spcBef>
                <a:spcPts val="800"/>
              </a:spcBef>
              <a:spcAft>
                <a:spcPts val="0"/>
              </a:spcAft>
            </a:pPr>
            <a:r>
              <a:rPr lang="ar-SA" sz="1400" b="1" smtClean="0">
                <a:solidFill>
                  <a:srgbClr val="004386"/>
                </a:solidFill>
                <a:effectLst/>
                <a:latin typeface="Times New Roman"/>
                <a:ea typeface="Times New Roman"/>
                <a:cs typeface="Traditional Arabic"/>
              </a:rPr>
              <a:t>أَجْري التدريب بحيويّة</a:t>
            </a:r>
            <a:endParaRPr lang="ar-TN" sz="1400" b="1" smtClean="0">
              <a:solidFill>
                <a:srgbClr val="004386"/>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طاقتك وديناميتك الإيجابية مُعدية، والعكس أيضا. لذلك اعتمد وتيرة ايجابية منذ بداية التدريب ! </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قم بالمشاركة بأكبر عدد ممكن من الأمثلة والتجارب الخاصة بك خلال التدريب وحث الآخرين على القيام بالمثل. </a:t>
            </a:r>
            <a:endParaRPr lang="fr-CH" sz="1100" smtClean="0">
              <a:effectLst/>
              <a:latin typeface="Times New Roman"/>
              <a:ea typeface="Times New Roman"/>
            </a:endParaRPr>
          </a:p>
          <a:p>
            <a:pPr marL="342900" lvl="0" indent="-342900" algn="r" rtl="1">
              <a:lnSpc>
                <a:spcPts val="1400"/>
              </a:lnSpc>
              <a:spcBef>
                <a:spcPts val="800"/>
              </a:spcBef>
              <a:spcAft>
                <a:spcPts val="1200"/>
              </a:spcAft>
              <a:buClr>
                <a:srgbClr val="004386"/>
              </a:buClr>
              <a:buSzPts val="900"/>
              <a:buFont typeface="Wingdings"/>
              <a:buChar char=""/>
            </a:pPr>
            <a:r>
              <a:rPr lang="ar-SA" sz="1400" smtClean="0">
                <a:solidFill>
                  <a:srgbClr val="004386"/>
                </a:solidFill>
                <a:effectLst/>
                <a:latin typeface="Times New Roman"/>
                <a:ea typeface="Calibri"/>
                <a:cs typeface="Traditional Arabic"/>
              </a:rPr>
              <a:t>سوف يتعلّم كل من المدربين والمشاركين خلال عملية التدريب: استمتع بتجربة التعلّم !</a:t>
            </a:r>
            <a:endParaRPr lang="ar-TN" sz="1400" smtClean="0">
              <a:solidFill>
                <a:srgbClr val="004386"/>
              </a:solidFill>
              <a:effectLst/>
              <a:latin typeface="Times New Roman"/>
              <a:ea typeface="Calibri"/>
              <a:cs typeface="Traditional Arabic"/>
            </a:endParaRPr>
          </a:p>
          <a:p>
            <a:pPr marL="342900" lvl="0" indent="-342900" algn="r" rtl="1">
              <a:lnSpc>
                <a:spcPts val="1400"/>
              </a:lnSpc>
              <a:spcBef>
                <a:spcPts val="800"/>
              </a:spcBef>
              <a:spcAft>
                <a:spcPts val="1200"/>
              </a:spcAft>
              <a:buClr>
                <a:srgbClr val="004386"/>
              </a:buClr>
              <a:buSzPts val="900"/>
              <a:buFont typeface="Wingdings"/>
              <a:buChar char=""/>
            </a:pPr>
            <a:endParaRPr lang="fr-CH" sz="1100" smtClean="0">
              <a:effectLst/>
              <a:latin typeface="Times New Roman"/>
              <a:ea typeface="Calibri"/>
              <a:cs typeface="Times New Roman"/>
            </a:endParaRPr>
          </a:p>
          <a:p>
            <a:pPr algn="r" rtl="1">
              <a:spcBef>
                <a:spcPts val="1200"/>
              </a:spcBef>
              <a:spcAft>
                <a:spcPts val="0"/>
              </a:spcAft>
              <a:tabLst>
                <a:tab pos="5941060" algn="r"/>
              </a:tabLst>
            </a:pPr>
            <a:r>
              <a:rPr lang="ar-SA" sz="1400" b="1" kern="1600" smtClean="0">
                <a:solidFill>
                  <a:srgbClr val="004386"/>
                </a:solidFill>
                <a:effectLst/>
                <a:latin typeface="Tahoma"/>
                <a:ea typeface="Times New Roman"/>
                <a:cs typeface="Traditional Arabic"/>
              </a:rPr>
              <a:t>البناء حسب مكتسبات المشاركين</a:t>
            </a:r>
            <a:endParaRPr lang="ar-TN" sz="14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algn="r" rtl="1">
              <a:lnSpc>
                <a:spcPts val="1400"/>
              </a:lnSpc>
              <a:spcBef>
                <a:spcPts val="800"/>
              </a:spcBef>
              <a:spcAft>
                <a:spcPts val="0"/>
              </a:spcAft>
            </a:pPr>
            <a:r>
              <a:rPr lang="ar-SA" sz="1200" smtClean="0">
                <a:effectLst/>
                <a:latin typeface="Times New Roman"/>
                <a:ea typeface="Times New Roman"/>
                <a:cs typeface="Traditional Arabic"/>
              </a:rPr>
              <a:t>خلال جميع المراحل وعلى قدر ما يمكن، قم بالاعتماد على معرفة وكفاءات وخبرات المشاركين. فهم يعرفون الكثير ومتحمّسون للمشاركة بهذه المعلومات. عادة ما يتمتع المشاركون بالتدريب باعتباره استراحة من حياتهم المهنية. لذلك قم بالمساهمة لمنحهم هذه الفرصة.</a:t>
            </a:r>
            <a:endParaRPr lang="ar-TN" sz="1200" smtClean="0">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spcBef>
                <a:spcPts val="1200"/>
              </a:spcBef>
              <a:spcAft>
                <a:spcPts val="0"/>
              </a:spcAft>
              <a:tabLst>
                <a:tab pos="5941060" algn="r"/>
              </a:tabLst>
            </a:pPr>
            <a:r>
              <a:rPr lang="ar-SA" sz="1400" b="1" kern="1600" smtClean="0">
                <a:solidFill>
                  <a:srgbClr val="004386"/>
                </a:solidFill>
                <a:effectLst/>
                <a:latin typeface="Tahoma"/>
                <a:ea typeface="Times New Roman"/>
                <a:cs typeface="Traditional Arabic"/>
              </a:rPr>
              <a:t>تكييف المحتوى والنهج المتّبع خلال التدريب حسب الحاجة</a:t>
            </a:r>
            <a:endParaRPr lang="ar-TN" sz="14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algn="r" rtl="1">
              <a:lnSpc>
                <a:spcPts val="1400"/>
              </a:lnSpc>
              <a:spcBef>
                <a:spcPts val="800"/>
              </a:spcBef>
              <a:spcAft>
                <a:spcPts val="0"/>
              </a:spcAft>
            </a:pPr>
            <a:r>
              <a:rPr lang="ar-SA" sz="1200" smtClean="0">
                <a:effectLst/>
                <a:latin typeface="Times New Roman"/>
                <a:ea typeface="Times New Roman"/>
                <a:cs typeface="Traditional Arabic"/>
              </a:rPr>
              <a:t>يُمكنك تكييف المدة والمحتوى والتسلسل والمنهجية حسب الحاجة أثناء سير التدريب. ولكن، كن حذرا وتأكد من أن ذلك ضروري ويمكن تحقيقه. ستساعدك التقييمات اليومية، الرسمية وغير الرسمية، على ان تُقرر ضرورة القيام بتعديلات. كما ستوفر هذه التقييمات معلومات حول محيط التعلم بما في ذلك الإمدادات والإدارة.  </a:t>
            </a:r>
            <a:endParaRPr lang="ar-TN" sz="1200" smtClean="0">
              <a:effectLst/>
              <a:latin typeface="Times New Roman"/>
              <a:ea typeface="Times New Roman"/>
              <a:cs typeface="Traditional Arabic"/>
            </a:endParaRPr>
          </a:p>
          <a:p>
            <a:pPr algn="r" rtl="1">
              <a:lnSpc>
                <a:spcPts val="1400"/>
              </a:lnSpc>
              <a:spcBef>
                <a:spcPts val="800"/>
              </a:spcBef>
              <a:spcAft>
                <a:spcPts val="0"/>
              </a:spcAft>
            </a:pPr>
            <a:r>
              <a:rPr lang="ar-SA" sz="1200" smtClean="0">
                <a:effectLst/>
                <a:latin typeface="Times New Roman"/>
                <a:ea typeface="Times New Roman"/>
                <a:cs typeface="Traditional Arabic"/>
              </a:rPr>
              <a:t>  </a:t>
            </a:r>
            <a:endParaRPr lang="fr-CH" sz="1100" smtClean="0">
              <a:effectLst/>
              <a:latin typeface="Times New Roman"/>
              <a:ea typeface="Times New Roman"/>
            </a:endParaRPr>
          </a:p>
          <a:p>
            <a:pPr algn="r" rtl="1">
              <a:spcBef>
                <a:spcPts val="1200"/>
              </a:spcBef>
              <a:spcAft>
                <a:spcPts val="0"/>
              </a:spcAft>
              <a:tabLst>
                <a:tab pos="5941060" algn="r"/>
              </a:tabLst>
            </a:pPr>
            <a:r>
              <a:rPr lang="ar-SA" sz="1400" b="1" kern="1600" smtClean="0">
                <a:solidFill>
                  <a:srgbClr val="004386"/>
                </a:solidFill>
                <a:effectLst/>
                <a:latin typeface="Tahoma"/>
                <a:ea typeface="Times New Roman"/>
                <a:cs typeface="Traditional Arabic"/>
              </a:rPr>
              <a:t>قم بالنيابة وكن مبدعا</a:t>
            </a:r>
            <a:endParaRPr lang="ar-TN" sz="14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algn="r" rtl="1">
              <a:lnSpc>
                <a:spcPts val="1400"/>
              </a:lnSpc>
              <a:spcBef>
                <a:spcPts val="800"/>
              </a:spcBef>
              <a:spcAft>
                <a:spcPts val="0"/>
              </a:spcAft>
            </a:pPr>
            <a:r>
              <a:rPr lang="ar-SA" sz="1200" smtClean="0">
                <a:effectLst/>
                <a:latin typeface="Times New Roman"/>
                <a:ea typeface="Times New Roman"/>
                <a:cs typeface="Traditional Arabic"/>
              </a:rPr>
              <a:t>قم باستغلال مهارات كل شخص في الغرفة  ومتابعة أي مقترحات جديدة مثيرة للاهتمام –حتى ان لم تكن متوقعة- مع التأكد من ان تكون هذه المعلومات ضمن أهداف وقدرات تدريبك وذلك لتتمكن من تسيير التدريب ضمن منهجية مختلفة قليلا عن تلك التي كانت مقررة منذ البداية.</a:t>
            </a:r>
            <a:endParaRPr lang="ar-TN" sz="1200" smtClean="0">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spcBef>
                <a:spcPts val="1200"/>
              </a:spcBef>
              <a:spcAft>
                <a:spcPts val="0"/>
              </a:spcAft>
              <a:tabLst>
                <a:tab pos="5941060" algn="r"/>
              </a:tabLst>
            </a:pPr>
            <a:r>
              <a:rPr lang="ar-SA" sz="1400" b="1" kern="1600" smtClean="0">
                <a:solidFill>
                  <a:srgbClr val="004386"/>
                </a:solidFill>
                <a:effectLst/>
                <a:latin typeface="Tahoma"/>
                <a:ea typeface="Times New Roman"/>
                <a:cs typeface="Traditional Arabic"/>
              </a:rPr>
              <a:t>عمل جماعي</a:t>
            </a:r>
            <a:endParaRPr lang="ar-TN" sz="14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smtClean="0">
              <a:solidFill>
                <a:srgbClr val="004386"/>
              </a:solidFill>
              <a:effectLst/>
              <a:latin typeface="Tahoma"/>
              <a:ea typeface="Times New Roman"/>
              <a:cs typeface="Arial"/>
            </a:endParaRPr>
          </a:p>
          <a:p>
            <a:pPr algn="r" rtl="1">
              <a:spcBef>
                <a:spcPts val="1200"/>
              </a:spcBef>
              <a:spcAft>
                <a:spcPts val="0"/>
              </a:spcAft>
              <a:tabLst>
                <a:tab pos="5941060" algn="r"/>
              </a:tabLst>
            </a:pPr>
            <a:r>
              <a:rPr lang="ar-SA" sz="1200" b="0" kern="0" smtClean="0">
                <a:solidFill>
                  <a:srgbClr val="004386"/>
                </a:solidFill>
                <a:effectLst/>
                <a:latin typeface="Tahoma"/>
                <a:ea typeface="Times New Roman"/>
                <a:cs typeface="Traditional Arabic"/>
              </a:rPr>
              <a:t>تكوين فرق من 3 الى 5 أعضاء سيكون معدلا جيدا. تأكّد من أن لا يتجاوز عدد الفرق عن 5 في المجموع، حيث ستكون عملية جمع النتائج طويلة وتصعب السيطرة عليها. وأقل من فريقين سوف تكون ايضا مشكلة.</a:t>
            </a:r>
            <a:endParaRPr lang="fr-CH" sz="1100" b="1" kern="1600" smtClean="0">
              <a:solidFill>
                <a:srgbClr val="004386"/>
              </a:solidFill>
              <a:effectLst/>
              <a:latin typeface="Tahoma"/>
              <a:ea typeface="Times New Roman"/>
              <a:cs typeface="Arial"/>
            </a:endParaRPr>
          </a:p>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20</a:t>
            </a:fld>
            <a:endParaRPr lang="ar-SA"/>
          </a:p>
        </p:txBody>
      </p:sp>
    </p:spTree>
    <p:extLst>
      <p:ext uri="{BB962C8B-B14F-4D97-AF65-F5344CB8AC3E}">
        <p14:creationId xmlns:p14="http://schemas.microsoft.com/office/powerpoint/2010/main" val="42470973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spcBef>
                <a:spcPts val="1600"/>
              </a:spcBef>
              <a:spcAft>
                <a:spcPts val="0"/>
              </a:spcAft>
              <a:tabLst>
                <a:tab pos="5941060" algn="r"/>
              </a:tabLst>
            </a:pPr>
            <a:r>
              <a:rPr lang="ar-SA" sz="1800" b="1" kern="1600" dirty="0" smtClean="0">
                <a:solidFill>
                  <a:srgbClr val="004386"/>
                </a:solidFill>
                <a:effectLst/>
                <a:latin typeface="Tahoma"/>
                <a:ea typeface="Times New Roman"/>
                <a:cs typeface="Traditional Arabic"/>
              </a:rPr>
              <a:t>تقييم التدريب ومتابعة الدورة التعليمية</a:t>
            </a:r>
            <a:endParaRPr lang="ar-TN" sz="1800" b="1" kern="1600" dirty="0" smtClean="0">
              <a:solidFill>
                <a:srgbClr val="004386"/>
              </a:solidFill>
              <a:effectLst/>
              <a:latin typeface="Tahoma"/>
              <a:ea typeface="Times New Roman"/>
              <a:cs typeface="Traditional Arabic"/>
            </a:endParaRPr>
          </a:p>
          <a:p>
            <a:pPr algn="r" rtl="1">
              <a:spcBef>
                <a:spcPts val="1600"/>
              </a:spcBef>
              <a:spcAft>
                <a:spcPts val="0"/>
              </a:spcAft>
              <a:tabLst>
                <a:tab pos="5941060" algn="r"/>
              </a:tabLst>
            </a:pPr>
            <a:endParaRPr lang="fr-CH" sz="1200" b="1" kern="1600" dirty="0" smtClean="0">
              <a:solidFill>
                <a:srgbClr val="004386"/>
              </a:solidFill>
              <a:effectLst/>
              <a:latin typeface="Tahoma"/>
              <a:ea typeface="Times New Roman"/>
              <a:cs typeface="Arial"/>
            </a:endParaRPr>
          </a:p>
          <a:p>
            <a:pPr marL="180340" indent="-180340" algn="r" rtl="1">
              <a:spcBef>
                <a:spcPts val="800"/>
              </a:spcBef>
              <a:spcAft>
                <a:spcPts val="0"/>
              </a:spcAft>
              <a:tabLst>
                <a:tab pos="228600" algn="l"/>
              </a:tabLst>
            </a:pPr>
            <a:r>
              <a:rPr lang="ar-SA" sz="1400" b="1" kern="1600" dirty="0" smtClean="0">
                <a:solidFill>
                  <a:srgbClr val="004386"/>
                </a:solidFill>
                <a:effectLst/>
                <a:latin typeface="Tahoma"/>
                <a:ea typeface="Times New Roman"/>
                <a:cs typeface="Traditional Arabic"/>
              </a:rPr>
              <a:t>تقييم التدريب</a:t>
            </a:r>
            <a:endParaRPr lang="ar-TN" sz="1400" b="1" kern="1600" dirty="0" smtClean="0">
              <a:solidFill>
                <a:srgbClr val="004386"/>
              </a:solidFill>
              <a:effectLst/>
              <a:latin typeface="Tahoma"/>
              <a:ea typeface="Times New Roman"/>
              <a:cs typeface="Traditional Arabic"/>
            </a:endParaRPr>
          </a:p>
          <a:p>
            <a:pPr marL="180340" indent="-180340" algn="r" rtl="1">
              <a:spcBef>
                <a:spcPts val="800"/>
              </a:spcBef>
              <a:spcAft>
                <a:spcPts val="0"/>
              </a:spcAft>
              <a:tabLst>
                <a:tab pos="228600" algn="l"/>
              </a:tabLst>
            </a:pPr>
            <a:endParaRPr lang="fr-CH" sz="1050" dirty="0" smtClean="0">
              <a:solidFill>
                <a:srgbClr val="000000"/>
              </a:solidFill>
              <a:effectLst/>
              <a:latin typeface="Tahoma"/>
              <a:ea typeface="MS Mincho"/>
              <a:cs typeface="Times New Roman"/>
            </a:endParaRPr>
          </a:p>
          <a:p>
            <a:pPr marL="408305" algn="r" rtl="1">
              <a:spcBef>
                <a:spcPts val="800"/>
              </a:spcBef>
              <a:spcAft>
                <a:spcPts val="0"/>
              </a:spcAft>
              <a:tabLst>
                <a:tab pos="228600" algn="l"/>
              </a:tabLst>
            </a:pPr>
            <a:r>
              <a:rPr lang="ar-SA" sz="1200" kern="1600" dirty="0" smtClean="0">
                <a:solidFill>
                  <a:srgbClr val="000000"/>
                </a:solidFill>
                <a:effectLst/>
                <a:latin typeface="Tahoma"/>
                <a:ea typeface="Times New Roman"/>
                <a:cs typeface="Traditional Arabic"/>
              </a:rPr>
              <a:t>ينبغي أن تُجرى التقييمات بطريقة رسمية (ملاحظات مكتوبة، واستبيانات، اختبار أولي واختبار نهائي) وطريقة غير رسمية (الملاحظات، ردود فعل سريعة) خلال التدريب، على الأقل مرة واحدة في اليوم و وأكثر شمولية في نهاية التدريب.</a:t>
            </a:r>
            <a:endParaRPr lang="fr-CH" sz="1050" dirty="0" smtClean="0">
              <a:solidFill>
                <a:srgbClr val="000000"/>
              </a:solidFill>
              <a:effectLst/>
              <a:latin typeface="Tahoma"/>
              <a:ea typeface="MS Mincho"/>
              <a:cs typeface="Times New Roman"/>
            </a:endParaRPr>
          </a:p>
          <a:p>
            <a:pPr marL="180340" indent="-180340" algn="r" rtl="1">
              <a:spcBef>
                <a:spcPts val="800"/>
              </a:spcBef>
              <a:spcAft>
                <a:spcPts val="0"/>
              </a:spcAft>
              <a:tabLst>
                <a:tab pos="228600" algn="l"/>
              </a:tabLst>
            </a:pPr>
            <a:r>
              <a:rPr lang="ar-SA" sz="1200" kern="1600" dirty="0" smtClean="0">
                <a:solidFill>
                  <a:srgbClr val="000000"/>
                </a:solidFill>
                <a:effectLst/>
                <a:latin typeface="Tahoma"/>
                <a:ea typeface="Times New Roman"/>
                <a:cs typeface="Traditional Arabic"/>
              </a:rPr>
              <a:t>إجراء التقييمات اليومية سيسمح لك بالتأقلم وتطوير بيئة تعليمية ملائمة وتكييف محتويات التدريب والمنهجية المتبعة.</a:t>
            </a:r>
            <a:endParaRPr lang="fr-CH" sz="1050" dirty="0" smtClean="0">
              <a:solidFill>
                <a:srgbClr val="000000"/>
              </a:solidFill>
              <a:effectLst/>
              <a:latin typeface="Tahoma"/>
              <a:ea typeface="MS Mincho"/>
              <a:cs typeface="Times New Roman"/>
            </a:endParaRPr>
          </a:p>
          <a:p>
            <a:pPr marL="408305" algn="r" rtl="1">
              <a:spcBef>
                <a:spcPts val="800"/>
              </a:spcBef>
              <a:spcAft>
                <a:spcPts val="0"/>
              </a:spcAft>
              <a:tabLst>
                <a:tab pos="228600" algn="l"/>
              </a:tabLst>
            </a:pPr>
            <a:r>
              <a:rPr lang="ar-SA" sz="1200" kern="1600" dirty="0" smtClean="0">
                <a:solidFill>
                  <a:srgbClr val="000000"/>
                </a:solidFill>
                <a:effectLst/>
                <a:latin typeface="Tahoma"/>
                <a:ea typeface="Times New Roman"/>
                <a:cs typeface="Traditional Arabic"/>
              </a:rPr>
              <a:t>كما سيسمح لك التقييم الأخير بأن تكون مسؤولا وان تُحدد أهداف التدريب التي تم تحقيقها مع كل من يهمّه الأمر بدءا بالمشاركين. لهذا الغرض، قد ترغب في استعمال الاستمارات الموحّدة المتوفرة، ومتابعة كل من أهداف التدريب التي تم تحقيقها وعملية التدريب نفسها.</a:t>
            </a:r>
            <a:endParaRPr lang="fr-CH" sz="1050" dirty="0" smtClean="0">
              <a:solidFill>
                <a:srgbClr val="000000"/>
              </a:solidFill>
              <a:effectLst/>
              <a:latin typeface="Tahoma"/>
              <a:ea typeface="MS Mincho"/>
              <a:cs typeface="Times New Roman"/>
            </a:endParaRPr>
          </a:p>
          <a:p>
            <a:pPr marL="342900" lvl="0" indent="-342900" algn="r" rtl="1">
              <a:spcBef>
                <a:spcPts val="800"/>
              </a:spcBef>
              <a:spcAft>
                <a:spcPts val="0"/>
              </a:spcAft>
              <a:buClr>
                <a:srgbClr val="004386"/>
              </a:buClr>
              <a:buSzPts val="900"/>
              <a:buFont typeface="Wingdings"/>
              <a:buChar char=""/>
              <a:tabLst>
                <a:tab pos="228600" algn="l"/>
              </a:tabLst>
            </a:pPr>
            <a:r>
              <a:rPr lang="ar-SA" sz="1600" kern="1600" dirty="0" smtClean="0">
                <a:solidFill>
                  <a:srgbClr val="004386"/>
                </a:solidFill>
                <a:effectLst/>
                <a:latin typeface="Tahoma"/>
                <a:ea typeface="Times New Roman"/>
                <a:cs typeface="Traditional Arabic"/>
              </a:rPr>
              <a:t>عمليّة التعلم لا تقف عند نهاية التدريب: فالتطبيق يضلّ رهانا. </a:t>
            </a:r>
            <a:endParaRPr lang="ar-TN" sz="1600" kern="1600" dirty="0" smtClean="0">
              <a:solidFill>
                <a:srgbClr val="004386"/>
              </a:solidFill>
              <a:effectLst/>
              <a:latin typeface="Tahoma"/>
              <a:ea typeface="Times New Roman"/>
              <a:cs typeface="Traditional Arabic"/>
            </a:endParaRPr>
          </a:p>
          <a:p>
            <a:pPr marL="342900" lvl="0" indent="-342900" algn="r" rtl="1">
              <a:spcBef>
                <a:spcPts val="800"/>
              </a:spcBef>
              <a:spcAft>
                <a:spcPts val="0"/>
              </a:spcAft>
              <a:buClr>
                <a:srgbClr val="004386"/>
              </a:buClr>
              <a:buSzPts val="900"/>
              <a:buFont typeface="Wingdings"/>
              <a:buChar char=""/>
              <a:tabLst>
                <a:tab pos="228600" algn="l"/>
              </a:tabLst>
            </a:pPr>
            <a:endParaRPr lang="fr-CH" sz="1050" dirty="0" smtClean="0">
              <a:solidFill>
                <a:srgbClr val="000000"/>
              </a:solidFill>
              <a:effectLst/>
              <a:latin typeface="Tahoma"/>
              <a:ea typeface="Calibri"/>
              <a:cs typeface="Times New Roman"/>
            </a:endParaRPr>
          </a:p>
          <a:p>
            <a:pPr marL="180340" indent="-180340" algn="r" rtl="1">
              <a:spcBef>
                <a:spcPts val="800"/>
              </a:spcBef>
              <a:spcAft>
                <a:spcPts val="0"/>
              </a:spcAft>
              <a:tabLst>
                <a:tab pos="228600" algn="l"/>
              </a:tabLst>
            </a:pPr>
            <a:r>
              <a:rPr lang="ar-SA" sz="1400" b="1" kern="1600" dirty="0" smtClean="0">
                <a:solidFill>
                  <a:srgbClr val="004386"/>
                </a:solidFill>
                <a:effectLst/>
                <a:latin typeface="Tahoma"/>
                <a:ea typeface="Times New Roman"/>
                <a:cs typeface="Traditional Arabic"/>
              </a:rPr>
              <a:t>خطط العمل</a:t>
            </a:r>
            <a:endParaRPr lang="ar-TN" sz="1400" b="1" kern="1600" dirty="0" smtClean="0">
              <a:solidFill>
                <a:srgbClr val="004386"/>
              </a:solidFill>
              <a:effectLst/>
              <a:latin typeface="Tahoma"/>
              <a:ea typeface="Times New Roman"/>
              <a:cs typeface="Traditional Arabic"/>
            </a:endParaRPr>
          </a:p>
          <a:p>
            <a:pPr marL="180340" indent="-180340" algn="r" rtl="1">
              <a:spcBef>
                <a:spcPts val="800"/>
              </a:spcBef>
              <a:spcAft>
                <a:spcPts val="0"/>
              </a:spcAft>
              <a:tabLst>
                <a:tab pos="228600" algn="l"/>
              </a:tabLst>
            </a:pPr>
            <a:endParaRPr lang="fr-CH" sz="1050" dirty="0" smtClean="0">
              <a:solidFill>
                <a:srgbClr val="000000"/>
              </a:solidFill>
              <a:effectLst/>
              <a:latin typeface="Tahoma"/>
              <a:ea typeface="MS Mincho"/>
              <a:cs typeface="Times New Roman"/>
            </a:endParaRPr>
          </a:p>
          <a:p>
            <a:pPr marL="408305" algn="r" rtl="1">
              <a:spcBef>
                <a:spcPts val="800"/>
              </a:spcBef>
              <a:spcAft>
                <a:spcPts val="0"/>
              </a:spcAft>
              <a:tabLst>
                <a:tab pos="228600" algn="l"/>
              </a:tabLst>
            </a:pPr>
            <a:r>
              <a:rPr lang="ar-SA" sz="1200" kern="1600" dirty="0" smtClean="0">
                <a:solidFill>
                  <a:srgbClr val="000000"/>
                </a:solidFill>
                <a:effectLst/>
                <a:latin typeface="Tahoma"/>
                <a:ea typeface="Times New Roman"/>
                <a:cs typeface="Traditional Arabic"/>
              </a:rPr>
              <a:t>يعتبر تدريبك حدثا بالغ الاهمية. ومع ذلك، فإنه ليست سوى نقطة في السطر: تشمل هذه العملية التعلم والتطبيق، وهذا لا يحدث بالضرورة إذا لم يتم التفكير في هذه الخطوات مليا والمخطط لها بعناية ضمن استراتيجية عالمية.</a:t>
            </a:r>
            <a:endParaRPr lang="fr-CH" sz="1050" dirty="0" smtClean="0">
              <a:solidFill>
                <a:srgbClr val="000000"/>
              </a:solidFill>
              <a:effectLst/>
              <a:latin typeface="Tahoma"/>
              <a:ea typeface="MS Mincho"/>
              <a:cs typeface="Times New Roman"/>
            </a:endParaRPr>
          </a:p>
          <a:p>
            <a:pPr marL="408305" algn="r" rtl="1">
              <a:spcBef>
                <a:spcPts val="800"/>
              </a:spcBef>
              <a:spcAft>
                <a:spcPts val="0"/>
              </a:spcAft>
              <a:tabLst>
                <a:tab pos="228600" algn="l"/>
              </a:tabLst>
            </a:pPr>
            <a:r>
              <a:rPr lang="ar-SA" sz="1200" kern="1600" dirty="0" smtClean="0">
                <a:solidFill>
                  <a:srgbClr val="000000"/>
                </a:solidFill>
                <a:effectLst/>
                <a:latin typeface="Tahoma"/>
                <a:ea typeface="Times New Roman"/>
                <a:cs typeface="Traditional Arabic"/>
              </a:rPr>
              <a:t>يدعم تصميم خطط العمل الفردية أو الجماعية في نهاية التدريب، عملية التعلم من خلال ربط التدريب بمرحلة التطبيق، بدلا من ان تذهب سدا.</a:t>
            </a:r>
            <a:endParaRPr lang="fr-CH" sz="1050" dirty="0" smtClean="0">
              <a:solidFill>
                <a:srgbClr val="000000"/>
              </a:solidFill>
              <a:effectLst/>
              <a:latin typeface="Tahoma"/>
              <a:ea typeface="MS Mincho"/>
              <a:cs typeface="Times New Roman"/>
            </a:endParaRPr>
          </a:p>
          <a:p>
            <a:pPr marL="408305" algn="r" rtl="1">
              <a:spcBef>
                <a:spcPts val="800"/>
              </a:spcBef>
              <a:spcAft>
                <a:spcPts val="0"/>
              </a:spcAft>
              <a:tabLst>
                <a:tab pos="228600" algn="l"/>
              </a:tabLst>
            </a:pPr>
            <a:r>
              <a:rPr lang="ar-SA" sz="1200" kern="1600" dirty="0" smtClean="0">
                <a:solidFill>
                  <a:srgbClr val="000000"/>
                </a:solidFill>
                <a:effectLst/>
                <a:latin typeface="Tahoma"/>
                <a:ea typeface="Times New Roman"/>
                <a:cs typeface="Traditional Arabic"/>
              </a:rPr>
              <a:t>يتم تشجيع منظمي التدريب لمتابعة خطط العمل ومراجعة مستوى تنفيذها بضعة أسابيع أو أشهر بعد التدريب. سيسمح لك هذا النوع من المتابعة بقياس أثر التدريب، بدلا من مجرد الاعتماد على التقييم النهائي للتدريب. وبالتالي فإنه يمكن أن يساعد في تحديد قيمة التدريب وأن يدعم الحاجة إلى أنشطة التعلم في المستقبل.</a:t>
            </a:r>
            <a:endParaRPr lang="ar-TN" sz="1200" kern="1600" dirty="0" smtClean="0">
              <a:solidFill>
                <a:srgbClr val="000000"/>
              </a:solidFill>
              <a:effectLst/>
              <a:latin typeface="Tahoma"/>
              <a:ea typeface="Times New Roman"/>
              <a:cs typeface="Traditional Arabic"/>
            </a:endParaRPr>
          </a:p>
          <a:p>
            <a:pPr marL="408305" algn="r" rtl="1">
              <a:spcBef>
                <a:spcPts val="800"/>
              </a:spcBef>
              <a:spcAft>
                <a:spcPts val="0"/>
              </a:spcAft>
              <a:tabLst>
                <a:tab pos="228600" algn="l"/>
              </a:tabLst>
            </a:pPr>
            <a:endParaRPr lang="fr-CH" sz="1050" dirty="0" smtClean="0">
              <a:solidFill>
                <a:srgbClr val="000000"/>
              </a:solidFill>
              <a:effectLst/>
              <a:latin typeface="Tahoma"/>
              <a:ea typeface="MS Mincho"/>
              <a:cs typeface="Times New Roman"/>
            </a:endParaRPr>
          </a:p>
          <a:p>
            <a:pPr marL="180340" indent="-180340" algn="r" rtl="1">
              <a:spcBef>
                <a:spcPts val="800"/>
              </a:spcBef>
              <a:spcAft>
                <a:spcPts val="0"/>
              </a:spcAft>
              <a:tabLst>
                <a:tab pos="228600" algn="l"/>
              </a:tabLst>
            </a:pPr>
            <a:r>
              <a:rPr lang="ar-SA" sz="1400" b="1" kern="1600" dirty="0" smtClean="0">
                <a:solidFill>
                  <a:srgbClr val="004386"/>
                </a:solidFill>
                <a:effectLst/>
                <a:latin typeface="Tahoma"/>
                <a:ea typeface="Times New Roman"/>
                <a:cs typeface="Traditional Arabic"/>
              </a:rPr>
              <a:t>انشطة المتابعة </a:t>
            </a:r>
            <a:endParaRPr lang="ar-TN" sz="1400" b="1" kern="1600" dirty="0" smtClean="0">
              <a:solidFill>
                <a:srgbClr val="004386"/>
              </a:solidFill>
              <a:effectLst/>
              <a:latin typeface="Tahoma"/>
              <a:ea typeface="Times New Roman"/>
              <a:cs typeface="Traditional Arabic"/>
            </a:endParaRPr>
          </a:p>
          <a:p>
            <a:pPr marL="180340" indent="-180340" algn="r" rtl="1">
              <a:spcBef>
                <a:spcPts val="800"/>
              </a:spcBef>
              <a:spcAft>
                <a:spcPts val="0"/>
              </a:spcAft>
              <a:tabLst>
                <a:tab pos="228600" algn="l"/>
              </a:tabLst>
            </a:pPr>
            <a:endParaRPr lang="fr-CH" sz="1050" dirty="0" smtClean="0">
              <a:solidFill>
                <a:srgbClr val="000000"/>
              </a:solidFill>
              <a:effectLst/>
              <a:latin typeface="Tahoma"/>
              <a:ea typeface="MS Mincho"/>
              <a:cs typeface="Times New Roman"/>
            </a:endParaRPr>
          </a:p>
          <a:p>
            <a:pPr marL="180340" indent="-180340" algn="r" rtl="1">
              <a:spcBef>
                <a:spcPts val="800"/>
              </a:spcBef>
              <a:spcAft>
                <a:spcPts val="0"/>
              </a:spcAft>
              <a:tabLst>
                <a:tab pos="228600" algn="l"/>
              </a:tabLst>
            </a:pPr>
            <a:r>
              <a:rPr lang="ar-SA" sz="1200" kern="1600" dirty="0" smtClean="0">
                <a:solidFill>
                  <a:srgbClr val="000000"/>
                </a:solidFill>
                <a:effectLst/>
                <a:latin typeface="Tahoma"/>
                <a:ea typeface="Times New Roman"/>
                <a:cs typeface="Traditional Arabic"/>
              </a:rPr>
              <a:t>تُعتبر خطط العمل وسيلة موحّدة وفعّالة لبدء متابعة التدريب، ولكن يمكن كذلك تعيين انشطة المتابعة، مثال:</a:t>
            </a:r>
            <a:endParaRPr lang="fr-CH" sz="1050" dirty="0" smtClean="0">
              <a:solidFill>
                <a:srgbClr val="000000"/>
              </a:solidFill>
              <a:effectLst/>
              <a:latin typeface="Tahoma"/>
              <a:ea typeface="MS Mincho"/>
              <a:cs typeface="Times New Roman"/>
            </a:endParaRPr>
          </a:p>
          <a:p>
            <a:pPr marL="342900" lvl="0" indent="-342900" algn="r" rtl="1">
              <a:spcBef>
                <a:spcPts val="800"/>
              </a:spcBef>
              <a:spcAft>
                <a:spcPts val="0"/>
              </a:spcAft>
              <a:buClr>
                <a:srgbClr val="004386"/>
              </a:buClr>
              <a:buSzPts val="1400"/>
              <a:buFont typeface="Symbol"/>
              <a:buChar char=""/>
              <a:tabLst>
                <a:tab pos="228600" algn="l"/>
              </a:tabLst>
            </a:pPr>
            <a:r>
              <a:rPr lang="ar-SA" sz="1200" kern="1600" dirty="0" smtClean="0">
                <a:solidFill>
                  <a:srgbClr val="000000"/>
                </a:solidFill>
                <a:effectLst/>
                <a:latin typeface="Tahoma"/>
                <a:ea typeface="Times New Roman"/>
                <a:cs typeface="Traditional Arabic"/>
              </a:rPr>
              <a:t>وضع آلية حيث يتم تشريك رؤساء المشاركين منذ أول مرحلة لاختيار التدريب الى حد متابعة التدريب مرورا بخطط العمل. ينبغي أن يتم اقحام الرؤساء لرصد مشاركة فريقهم والتزامهم بدعم تنفيذ التدريب. </a:t>
            </a:r>
            <a:endParaRPr lang="fr-CH" sz="1050" dirty="0" smtClean="0">
              <a:solidFill>
                <a:srgbClr val="000000"/>
              </a:solidFill>
              <a:effectLst/>
              <a:latin typeface="Tahoma"/>
              <a:ea typeface="MS Mincho"/>
              <a:cs typeface="Symbol"/>
            </a:endParaRPr>
          </a:p>
          <a:p>
            <a:pPr marL="342900" lvl="0" indent="-342900" algn="r" rtl="1">
              <a:spcBef>
                <a:spcPts val="800"/>
              </a:spcBef>
              <a:spcAft>
                <a:spcPts val="0"/>
              </a:spcAft>
              <a:buClr>
                <a:srgbClr val="004386"/>
              </a:buClr>
              <a:buSzPts val="1400"/>
              <a:buFont typeface="Symbol"/>
              <a:buChar char=""/>
              <a:tabLst>
                <a:tab pos="228600" algn="l"/>
              </a:tabLst>
            </a:pPr>
            <a:r>
              <a:rPr lang="ar-SA" sz="1200" kern="1600" dirty="0" smtClean="0">
                <a:solidFill>
                  <a:srgbClr val="000000"/>
                </a:solidFill>
                <a:effectLst/>
                <a:latin typeface="Tahoma"/>
                <a:ea typeface="Times New Roman"/>
                <a:cs typeface="Traditional Arabic"/>
              </a:rPr>
              <a:t>الاتصال بالمشاركين بعد التدريب بعدة اشهر لمتابعة مستوى التنفيذ واقتراح المزيد من الدعم.</a:t>
            </a:r>
            <a:endParaRPr lang="fr-CH" sz="1050" dirty="0" smtClean="0">
              <a:solidFill>
                <a:srgbClr val="000000"/>
              </a:solidFill>
              <a:effectLst/>
              <a:latin typeface="Tahoma"/>
              <a:ea typeface="MS Mincho"/>
              <a:cs typeface="Symbol"/>
            </a:endParaRPr>
          </a:p>
          <a:p>
            <a:pPr marL="342900" lvl="0" indent="-342900" algn="r" rtl="1">
              <a:spcBef>
                <a:spcPts val="800"/>
              </a:spcBef>
              <a:spcAft>
                <a:spcPts val="0"/>
              </a:spcAft>
              <a:buClr>
                <a:srgbClr val="004386"/>
              </a:buClr>
              <a:buSzPts val="1400"/>
              <a:buFont typeface="Symbol"/>
              <a:buChar char=""/>
              <a:tabLst>
                <a:tab pos="228600" algn="l"/>
              </a:tabLst>
            </a:pPr>
            <a:r>
              <a:rPr lang="ar-SA" sz="1200" kern="1600" dirty="0" smtClean="0">
                <a:solidFill>
                  <a:srgbClr val="000000"/>
                </a:solidFill>
                <a:effectLst/>
                <a:latin typeface="Tahoma"/>
                <a:ea typeface="Times New Roman"/>
                <a:cs typeface="Traditional Arabic"/>
              </a:rPr>
              <a:t>تكوين شبكة علاقات بين المشاركين. يمكن ان يكون ذلك من خلال صفحة </a:t>
            </a:r>
            <a:r>
              <a:rPr lang="ar-SA" sz="1200" kern="1600" dirty="0" err="1" smtClean="0">
                <a:solidFill>
                  <a:srgbClr val="000000"/>
                </a:solidFill>
                <a:effectLst/>
                <a:latin typeface="Tahoma"/>
                <a:ea typeface="Times New Roman"/>
                <a:cs typeface="Traditional Arabic"/>
              </a:rPr>
              <a:t>فايسبوك</a:t>
            </a:r>
            <a:r>
              <a:rPr lang="ar-SA" sz="1200" kern="1600" dirty="0" smtClean="0">
                <a:solidFill>
                  <a:srgbClr val="000000"/>
                </a:solidFill>
                <a:effectLst/>
                <a:latin typeface="Tahoma"/>
                <a:ea typeface="Times New Roman"/>
                <a:cs typeface="Traditional Arabic"/>
              </a:rPr>
              <a:t>، البريد الالكتروني، مجموعة ياهو، مدونة الكترونية...الخ والتي من المستحسن ان تقع ادارتها من قبل مشارك او اكثر، وليس من قبل المدرب او احد افراد فريق التدريب. </a:t>
            </a:r>
            <a:endParaRPr lang="fr-CH" sz="1050" dirty="0" smtClean="0">
              <a:solidFill>
                <a:srgbClr val="000000"/>
              </a:solidFill>
              <a:effectLst/>
              <a:latin typeface="Tahoma"/>
              <a:ea typeface="MS Mincho"/>
              <a:cs typeface="Symbol"/>
            </a:endParaRPr>
          </a:p>
          <a:p>
            <a:pPr marL="342900" lvl="0" indent="-342900" algn="r" rtl="1">
              <a:spcBef>
                <a:spcPts val="800"/>
              </a:spcBef>
              <a:spcAft>
                <a:spcPts val="0"/>
              </a:spcAft>
              <a:buClr>
                <a:srgbClr val="004386"/>
              </a:buClr>
              <a:buSzPts val="1400"/>
              <a:buFont typeface="Symbol"/>
              <a:buChar char=""/>
              <a:tabLst>
                <a:tab pos="228600" algn="l"/>
              </a:tabLst>
            </a:pPr>
            <a:r>
              <a:rPr lang="ar-SA" sz="1200" kern="1600" dirty="0" smtClean="0">
                <a:solidFill>
                  <a:srgbClr val="000000"/>
                </a:solidFill>
                <a:effectLst/>
                <a:latin typeface="Tahoma"/>
                <a:ea typeface="Times New Roman"/>
                <a:cs typeface="Traditional Arabic"/>
              </a:rPr>
              <a:t>تنظيم دورات تنشيطية و / أو الدروس المستفادة ا لمتابعة التدريب والتنفيذ.</a:t>
            </a:r>
            <a:endParaRPr lang="fr-CH" sz="1050" dirty="0" smtClean="0">
              <a:solidFill>
                <a:srgbClr val="000000"/>
              </a:solidFill>
              <a:effectLst/>
              <a:latin typeface="Tahoma"/>
              <a:ea typeface="MS Mincho"/>
              <a:cs typeface="Symbol"/>
            </a:endParaRPr>
          </a:p>
          <a:p>
            <a:pPr marL="408305" algn="r" rtl="1">
              <a:spcBef>
                <a:spcPts val="800"/>
              </a:spcBef>
              <a:spcAft>
                <a:spcPts val="0"/>
              </a:spcAft>
              <a:tabLst>
                <a:tab pos="228600" algn="l"/>
              </a:tabLst>
            </a:pPr>
            <a:r>
              <a:rPr lang="ar-SA" sz="1200" kern="1600" dirty="0" smtClean="0">
                <a:solidFill>
                  <a:srgbClr val="000000"/>
                </a:solidFill>
                <a:effectLst/>
                <a:latin typeface="Tahoma"/>
                <a:ea typeface="Times New Roman"/>
                <a:cs typeface="Traditional Arabic"/>
              </a:rPr>
              <a:t>كل هذا يمكن أن يُخوّل تبادل الخبرات، ويؤدي الى مزيد من الدعم لمواجهة التحديات والتغلب عليها ، حسب كلّ سياق.</a:t>
            </a:r>
            <a:endParaRPr lang="fr-CH" sz="1050" dirty="0" smtClean="0">
              <a:solidFill>
                <a:srgbClr val="000000"/>
              </a:solidFill>
              <a:effectLst/>
              <a:latin typeface="Tahoma"/>
              <a:ea typeface="MS Mincho"/>
              <a:cs typeface="Times New Roman"/>
            </a:endParaRPr>
          </a:p>
          <a:p>
            <a:pPr>
              <a:lnSpc>
                <a:spcPts val="1400"/>
              </a:lnSpc>
              <a:spcBef>
                <a:spcPts val="800"/>
              </a:spcBef>
              <a:spcAft>
                <a:spcPts val="0"/>
              </a:spcAft>
            </a:pPr>
            <a:endParaRPr lang="fr-CH" sz="1100" dirty="0" smtClean="0">
              <a:effectLst/>
              <a:latin typeface="Times New Roman"/>
              <a:ea typeface="Times New Roman"/>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21</a:t>
            </a:fld>
            <a:endParaRPr lang="ar-SA"/>
          </a:p>
        </p:txBody>
      </p:sp>
    </p:spTree>
    <p:extLst>
      <p:ext uri="{BB962C8B-B14F-4D97-AF65-F5344CB8AC3E}">
        <p14:creationId xmlns:p14="http://schemas.microsoft.com/office/powerpoint/2010/main" val="829855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مقدّمة حول مجموعة اسفير التدريبيّة 2015</a:t>
            </a:r>
            <a:endParaRPr lang="ar-TN"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لقد تم تصميم مجموعة اسفير التدريبيّة بطريقة مبتكرة لتُناسبك كمدرّب وتُناسب احتياجات الحاضرين: حيث تُعتبر هذه المجموعة التدريبيّة مرنة وتقدّم نهجا مُوحّدا لثلاثين جزءًا، وتستغرق الجلسة التدريبيّة لكل جزء 90 دقيقة. يمكنك كمدرّب بمساعدة الفريق والمدرّب المضيف، تصميم التدريب الخاص بك حسب السياق بسهولة! فهذا التدريب قابل للتكيّف مع كلّ الحاضرين الذين ليست لهم معرفة بمشروع اسفير أو يبدو لهم هذا الأخير غير مألوف.</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لقد تمّ تقسيم الأجزاء التدريبيّة الثلاثين (90دقيقة لكلّ جزء) حسب ثلاثة محاور، على النحو التالي:</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2"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المحور "أ "– أساسيّات اسفير</a:t>
            </a:r>
            <a:endParaRPr lang="fr-CH"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2"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يشمل هذا المحور 17 جزءًا والتي تتناول كل المواضيع الأساسيّة لاسفير. حيث تتضمّن أساسيّات اسفير (8 أجزاء)، اسفير والنهج القائم على الحقوق (5 أجزاء)، والفصول التقنيّة (4 أجزاء).</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2"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2"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المحور "ب" – نشر اسفير</a:t>
            </a:r>
            <a:endParaRPr lang="fr-CH"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2"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يشمل هذا المحور 7 أجزاء والتي تغطّي بصفة مباشرة الجوانب المختلفة لتنفيذ اسفير. حيث تتضمّن هذه الأجزاء اسفير والدورات البرامجية (4أجزاء)  واسفير والاستراتيجيات البرمجيّة (3أجزاء). </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2"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2"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المحور "ت" –اسفير والمجتمع الموسّع</a:t>
            </a:r>
            <a:endParaRPr lang="fr-CH"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2"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يشمل هذا المحور 6 أجزاء والتي تهتمّ بفائدة اسفير خلال التفاعل بين الجهات المعنية في العمليّات الانسانيّة وعمليّات التّنمية. حيث تتضمن هذه الأجزاء اسفير والجهات المعنيّة (4أجزاء)، واسفير والجودة والمساءلة (جزئين).</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endParaRPr lang="en-US" b="1" smtClean="0"/>
          </a:p>
          <a:p>
            <a:pPr algn="r" rtl="1">
              <a:lnSpc>
                <a:spcPts val="1400"/>
              </a:lnSpc>
              <a:spcBef>
                <a:spcPts val="800"/>
              </a:spcBef>
              <a:spcAft>
                <a:spcPts val="0"/>
              </a:spcAft>
            </a:pPr>
            <a:r>
              <a:rPr lang="ar-SA" sz="1800" b="1" smtClean="0">
                <a:solidFill>
                  <a:srgbClr val="004386"/>
                </a:solidFill>
                <a:effectLst/>
                <a:latin typeface="Times New Roman"/>
                <a:ea typeface="Times New Roman"/>
                <a:cs typeface="Traditional Arabic"/>
              </a:rPr>
              <a:t>كيف ينعكس المعيار الأساسي الإنساني في المجموعة التدريبيّة؟</a:t>
            </a:r>
            <a:endParaRPr lang="fr-CH" sz="1100" smtClean="0">
              <a:effectLst/>
              <a:latin typeface="Times New Roman"/>
              <a:ea typeface="Times New Roman"/>
            </a:endParaRPr>
          </a:p>
          <a:p>
            <a:pPr algn="r" rtl="1">
              <a:lnSpc>
                <a:spcPts val="1400"/>
              </a:lnSpc>
              <a:spcBef>
                <a:spcPts val="800"/>
              </a:spcBef>
              <a:spcAft>
                <a:spcPts val="0"/>
              </a:spcAft>
            </a:pPr>
            <a:r>
              <a:rPr lang="ar-SA" sz="1200" smtClean="0">
                <a:effectLst/>
                <a:latin typeface="Times New Roman"/>
                <a:ea typeface="Times New Roman"/>
                <a:cs typeface="Traditional Arabic"/>
              </a:rPr>
              <a:t>تُعتبر المعايير من النسخة الحاليّة لدليل اسفير أساس مجموعة اسفير التدريبيّة 2015 عند الاشارة إلى المعيار الأساسي الإنساني الموجود في بعض أجزاء هذه المجموعة</a:t>
            </a:r>
            <a:r>
              <a:rPr lang="ar-SA" sz="1200" smtClean="0">
                <a:solidFill>
                  <a:srgbClr val="000000"/>
                </a:solidFill>
                <a:effectLst/>
                <a:latin typeface="Times New Roman"/>
                <a:ea typeface="Times New Roman"/>
                <a:cs typeface="Traditional Arabic"/>
              </a:rPr>
              <a:t>. نشر مكتب اسفير </a:t>
            </a:r>
            <a:r>
              <a:rPr lang="ar-SA" sz="1200" smtClean="0">
                <a:effectLst/>
                <a:latin typeface="Times New Roman"/>
                <a:ea typeface="Times New Roman"/>
                <a:cs typeface="Traditional Arabic"/>
              </a:rPr>
              <a:t>وثيقة بعنوان</a:t>
            </a:r>
            <a:r>
              <a:rPr lang="ar-SA" sz="1200" smtClean="0">
                <a:solidFill>
                  <a:srgbClr val="000000"/>
                </a:solidFill>
                <a:effectLst/>
                <a:latin typeface="Times New Roman"/>
                <a:ea typeface="Times New Roman"/>
                <a:cs typeface="Traditional Arabic"/>
              </a:rPr>
              <a:t> المعيار الأساسي الإنساني والمعايير الأساسيّة لاسفير: تحليل ومقارنة، وهي عبارة عن مقارنة وجيزة بين مجموعتي المعايير والتي ستُمكّنك من سهولة تكييف الأجزاء التدريبيّة بهدف إدماج عناصر المعيار الأساسي الإنساني حسب احتياجاتك الخاصّة. تتوفّر هذه الوثيقة في ملاحق مجموعة اسفير التدريبيّة أو على موقع الواب: </a:t>
            </a:r>
            <a:r>
              <a:rPr lang="en-GB" sz="1200" b="0" u="sng" smtClean="0">
                <a:solidFill>
                  <a:srgbClr val="004386"/>
                </a:solidFill>
                <a:effectLst/>
                <a:latin typeface="Times New Roman"/>
                <a:ea typeface="Times New Roman"/>
                <a:hlinkClick r:id="rId3"/>
              </a:rPr>
              <a:t>www.sphereproject.org/resources</a:t>
            </a:r>
            <a:r>
              <a:rPr lang="en-GB" sz="1400" smtClean="0">
                <a:solidFill>
                  <a:srgbClr val="000000"/>
                </a:solidFill>
                <a:effectLst/>
                <a:latin typeface="Traditional Arabic"/>
                <a:ea typeface="Times New Roman"/>
              </a:rPr>
              <a:t>  </a:t>
            </a:r>
            <a:endParaRPr lang="ar-TN" sz="1400" smtClean="0">
              <a:solidFill>
                <a:srgbClr val="000000"/>
              </a:solidFill>
              <a:effectLst/>
              <a:latin typeface="Traditional Arabic"/>
              <a:ea typeface="Times New Roman"/>
            </a:endParaRPr>
          </a:p>
          <a:p>
            <a:pPr algn="r" rtl="1">
              <a:lnSpc>
                <a:spcPts val="1400"/>
              </a:lnSpc>
              <a:spcBef>
                <a:spcPts val="800"/>
              </a:spcBef>
              <a:spcAft>
                <a:spcPts val="0"/>
              </a:spcAft>
            </a:pPr>
            <a:endParaRPr lang="fr-CH" sz="1100" smtClean="0">
              <a:effectLst/>
              <a:latin typeface="Times New Roman"/>
              <a:ea typeface="Times New Roman"/>
            </a:endParaRPr>
          </a:p>
          <a:p>
            <a:pPr algn="r"/>
            <a:r>
              <a:rPr lang="ar-SA" sz="1200" smtClean="0">
                <a:effectLst/>
                <a:ea typeface="Times New Roman"/>
                <a:cs typeface="Traditional Arabic"/>
              </a:rPr>
              <a:t>يُقدّم القسم التالي لمحة عن محتوى الأجزاء المكوِّنة  لمجموعة اسفير التّدريبيّة 2015 من أجل تقديم أفضل لهذه الأجزاء. </a:t>
            </a:r>
            <a:endParaRPr lang="fr-FR" smtClean="0"/>
          </a:p>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3</a:t>
            </a:fld>
            <a:endParaRPr lang="ar-SA"/>
          </a:p>
        </p:txBody>
      </p:sp>
    </p:spTree>
    <p:extLst>
      <p:ext uri="{BB962C8B-B14F-4D97-AF65-F5344CB8AC3E}">
        <p14:creationId xmlns:p14="http://schemas.microsoft.com/office/powerpoint/2010/main" val="3840203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lgn="r" rtl="1">
              <a:lnSpc>
                <a:spcPts val="1400"/>
              </a:lnSpc>
              <a:spcBef>
                <a:spcPts val="800"/>
              </a:spcBef>
              <a:spcAft>
                <a:spcPts val="0"/>
              </a:spcAft>
              <a:buSzPts val="1600"/>
              <a:buFont typeface="+mj-lt"/>
              <a:buNone/>
            </a:pPr>
            <a:r>
              <a:rPr lang="ar-TN" sz="1600" b="1" smtClean="0">
                <a:solidFill>
                  <a:srgbClr val="004386"/>
                </a:solidFill>
                <a:effectLst/>
                <a:latin typeface="Times New Roman"/>
                <a:ea typeface="Times New Roman"/>
                <a:cs typeface="Traditional Arabic"/>
              </a:rPr>
              <a:t>2. </a:t>
            </a:r>
            <a:r>
              <a:rPr lang="ar-SA" sz="1600" b="1" smtClean="0">
                <a:solidFill>
                  <a:srgbClr val="004386"/>
                </a:solidFill>
                <a:effectLst/>
                <a:latin typeface="Times New Roman"/>
                <a:ea typeface="Times New Roman"/>
                <a:cs typeface="Traditional Arabic"/>
              </a:rPr>
              <a:t>لمحة عن مجموعة اسفير التدريبيّة 2015</a:t>
            </a:r>
            <a:endParaRPr lang="ar-TN" sz="1600" b="1" smtClean="0">
              <a:solidFill>
                <a:srgbClr val="004386"/>
              </a:solidFill>
              <a:effectLst/>
              <a:latin typeface="Times New Roman"/>
              <a:ea typeface="Times New Roman"/>
              <a:cs typeface="Traditional Arabic"/>
            </a:endParaRPr>
          </a:p>
          <a:p>
            <a:pPr marL="457200" lvl="1" indent="0" algn="r" rtl="1">
              <a:lnSpc>
                <a:spcPts val="1400"/>
              </a:lnSpc>
              <a:spcBef>
                <a:spcPts val="800"/>
              </a:spcBef>
              <a:spcAft>
                <a:spcPts val="0"/>
              </a:spcAft>
              <a:buSzPts val="1600"/>
              <a:buFont typeface="+mj-lt"/>
              <a:buNone/>
            </a:pPr>
            <a:endParaRPr lang="fr-CH" sz="1050" smtClean="0">
              <a:effectLst/>
              <a:latin typeface="Times New Roman"/>
              <a:ea typeface="Times New Roman"/>
            </a:endParaRPr>
          </a:p>
          <a:p>
            <a:pPr algn="r" rtl="1">
              <a:lnSpc>
                <a:spcPts val="1400"/>
              </a:lnSpc>
              <a:spcBef>
                <a:spcPts val="800"/>
              </a:spcBef>
              <a:spcAft>
                <a:spcPts val="0"/>
              </a:spcAft>
            </a:pPr>
            <a:r>
              <a:rPr lang="ar-SA" sz="1100" smtClean="0">
                <a:effectLst/>
                <a:latin typeface="Times New Roman"/>
                <a:ea typeface="Times New Roman"/>
                <a:cs typeface="Traditional Arabic"/>
              </a:rPr>
              <a:t>تتوفر المعلومات التالية لمساعدتك على إجراء تدريب حول اسفير: دليل المدرّب، مُلخّص لثلاثين جزءًا حول اسفير، ووثائق الخطوط العريضة والمواد التدريبيّة والشرائح لثلاثين جزءًا تدريبيّا.</a:t>
            </a:r>
            <a:endParaRPr lang="fr-CH" sz="1050" smtClean="0">
              <a:effectLst/>
              <a:latin typeface="Times New Roman"/>
              <a:ea typeface="Times New Roman"/>
            </a:endParaRPr>
          </a:p>
          <a:p>
            <a:pPr algn="r" rtl="1">
              <a:spcBef>
                <a:spcPts val="1200"/>
              </a:spcBef>
              <a:spcAft>
                <a:spcPts val="0"/>
              </a:spcAft>
              <a:tabLst>
                <a:tab pos="5941060" algn="r"/>
              </a:tabLst>
            </a:pPr>
            <a:r>
              <a:rPr lang="ar-SA" sz="1400" b="1" kern="1600" smtClean="0">
                <a:solidFill>
                  <a:srgbClr val="004386"/>
                </a:solidFill>
                <a:effectLst/>
                <a:latin typeface="Tahoma"/>
                <a:ea typeface="Times New Roman"/>
                <a:cs typeface="Traditional Arabic"/>
              </a:rPr>
              <a:t>دليل المدرّب</a:t>
            </a:r>
            <a:endParaRPr lang="ar-TN" sz="14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050" b="1" kern="1600" smtClean="0">
              <a:solidFill>
                <a:srgbClr val="004386"/>
              </a:solidFill>
              <a:effectLst/>
              <a:latin typeface="Tahoma"/>
              <a:ea typeface="Times New Roman"/>
              <a:cs typeface="Arial"/>
            </a:endParaRPr>
          </a:p>
          <a:p>
            <a:pPr marL="342900" lvl="0" indent="-342900" algn="r" rtl="1">
              <a:lnSpc>
                <a:spcPts val="1400"/>
              </a:lnSpc>
              <a:spcBef>
                <a:spcPts val="800"/>
              </a:spcBef>
              <a:spcAft>
                <a:spcPts val="0"/>
              </a:spcAft>
              <a:buClr>
                <a:srgbClr val="004386"/>
              </a:buClr>
              <a:buSzPts val="900"/>
              <a:buFont typeface="Wingdings"/>
              <a:buChar char=""/>
            </a:pPr>
            <a:r>
              <a:rPr lang="ar-SA" sz="1200" smtClean="0">
                <a:solidFill>
                  <a:srgbClr val="004386"/>
                </a:solidFill>
                <a:effectLst/>
                <a:latin typeface="Times New Roman"/>
                <a:ea typeface="Calibri"/>
                <a:cs typeface="Traditional Arabic"/>
              </a:rPr>
              <a:t>تقديم الشرائح</a:t>
            </a:r>
            <a:endParaRPr lang="fr-CH" sz="1050" smtClean="0">
              <a:effectLst/>
              <a:latin typeface="Times New Roman"/>
              <a:ea typeface="Calibri"/>
              <a:cs typeface="Times New Roman"/>
            </a:endParaRPr>
          </a:p>
          <a:p>
            <a:pPr algn="r" rtl="1">
              <a:lnSpc>
                <a:spcPts val="1400"/>
              </a:lnSpc>
              <a:spcBef>
                <a:spcPts val="800"/>
              </a:spcBef>
              <a:spcAft>
                <a:spcPts val="0"/>
              </a:spcAft>
            </a:pPr>
            <a:r>
              <a:rPr lang="ar-SA" sz="1100" smtClean="0">
                <a:effectLst/>
                <a:latin typeface="Times New Roman"/>
                <a:ea typeface="Times New Roman"/>
                <a:cs typeface="Traditional Arabic"/>
              </a:rPr>
              <a:t>يتوفّر دليل اسفير في شكل شرائح للتقديم (باور بوينت) وفي شكل ملفّ </a:t>
            </a:r>
            <a:r>
              <a:rPr lang="en-GB" sz="1050" smtClean="0">
                <a:effectLst/>
                <a:latin typeface="Times New Roman"/>
                <a:ea typeface="Times New Roman"/>
              </a:rPr>
              <a:t>PDF</a:t>
            </a:r>
            <a:r>
              <a:rPr lang="en-GB" sz="1050" b="1" smtClean="0">
                <a:effectLst/>
                <a:latin typeface="Times New Roman"/>
                <a:ea typeface="Times New Roman"/>
              </a:rPr>
              <a:t> </a:t>
            </a:r>
            <a:r>
              <a:rPr lang="ar-SA" sz="1100" smtClean="0">
                <a:effectLst/>
                <a:latin typeface="Times New Roman"/>
                <a:ea typeface="Times New Roman"/>
                <a:cs typeface="Traditional Arabic"/>
              </a:rPr>
              <a:t>وذلك حسب رغبة المدرّب: العرض أو المطالعة. ويتكوّن هذا الدليل من ثلاثة أجزاء:</a:t>
            </a:r>
            <a:endParaRPr lang="fr-CH" sz="105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1400"/>
              <a:buFont typeface="Symbol"/>
              <a:buChar char=""/>
            </a:pPr>
            <a:r>
              <a:rPr lang="ar-SA" sz="1100" smtClean="0">
                <a:solidFill>
                  <a:srgbClr val="000000"/>
                </a:solidFill>
                <a:effectLst/>
                <a:latin typeface="Times New Roman"/>
                <a:ea typeface="Times New Roman"/>
                <a:cs typeface="Traditional Arabic"/>
              </a:rPr>
              <a:t>يُقدّم الجزء " أ" الميزات العامّة  لمجموعة اسفير التدريبيّة 2015.</a:t>
            </a:r>
            <a:endParaRPr lang="fr-CH" sz="105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SA" sz="1100" smtClean="0">
                <a:effectLst/>
                <a:latin typeface="Times New Roman"/>
                <a:ea typeface="Times New Roman"/>
                <a:cs typeface="Traditional Arabic"/>
              </a:rPr>
              <a:t>يُحدّد الجزء "ب" المبادئ والنصائح المتعلّقة بتعليم الراشدين.</a:t>
            </a:r>
            <a:endParaRPr lang="fr-CH" sz="1050" smtClean="0">
              <a:effectLst/>
              <a:latin typeface="Times New Roman"/>
              <a:ea typeface="Times New Roman"/>
              <a:cs typeface="Symbol"/>
            </a:endParaRPr>
          </a:p>
          <a:p>
            <a:pPr marL="342900" lvl="0" indent="-342900" algn="r" rtl="1">
              <a:lnSpc>
                <a:spcPts val="1400"/>
              </a:lnSpc>
              <a:spcAft>
                <a:spcPts val="1200"/>
              </a:spcAft>
              <a:buClr>
                <a:srgbClr val="004386"/>
              </a:buClr>
              <a:buSzPts val="1400"/>
              <a:buFont typeface="Symbol"/>
              <a:buChar char=""/>
            </a:pPr>
            <a:r>
              <a:rPr lang="ar-SA" sz="1100" smtClean="0">
                <a:solidFill>
                  <a:srgbClr val="000000"/>
                </a:solidFill>
                <a:effectLst/>
                <a:latin typeface="Times New Roman"/>
                <a:ea typeface="Times New Roman"/>
                <a:cs typeface="Traditional Arabic"/>
              </a:rPr>
              <a:t>يصف الجزء " ت" كيفيّة تسيير التّدريب حول اسفير في خمس خطوات.</a:t>
            </a:r>
            <a:endParaRPr lang="ar-TN" sz="1100" smtClean="0">
              <a:solidFill>
                <a:srgbClr val="000000"/>
              </a:solidFill>
              <a:effectLst/>
              <a:latin typeface="Times New Roman"/>
              <a:ea typeface="Times New Roman"/>
              <a:cs typeface="Traditional Arabic"/>
            </a:endParaRPr>
          </a:p>
          <a:p>
            <a:pPr marL="342900" lvl="0" indent="-342900" algn="r" rtl="1">
              <a:lnSpc>
                <a:spcPts val="1400"/>
              </a:lnSpc>
              <a:spcAft>
                <a:spcPts val="1200"/>
              </a:spcAft>
              <a:buClr>
                <a:srgbClr val="004386"/>
              </a:buClr>
              <a:buSzPts val="1400"/>
              <a:buFont typeface="Symbol"/>
              <a:buChar char=""/>
            </a:pPr>
            <a:endParaRPr lang="fr-CH" sz="1050" smtClean="0">
              <a:effectLst/>
              <a:latin typeface="Times New Roman"/>
              <a:ea typeface="Times New Roman"/>
              <a:cs typeface="Symbol"/>
            </a:endParaRPr>
          </a:p>
          <a:p>
            <a:pPr algn="r" rtl="1">
              <a:spcBef>
                <a:spcPts val="1200"/>
              </a:spcBef>
              <a:spcAft>
                <a:spcPts val="0"/>
              </a:spcAft>
              <a:tabLst>
                <a:tab pos="5941060" algn="r"/>
              </a:tabLst>
            </a:pPr>
            <a:r>
              <a:rPr lang="ar-SA" sz="1400" b="1" kern="1600" smtClean="0">
                <a:solidFill>
                  <a:srgbClr val="004386"/>
                </a:solidFill>
                <a:effectLst/>
                <a:latin typeface="Tahoma"/>
                <a:ea typeface="Times New Roman"/>
                <a:cs typeface="Traditional Arabic"/>
              </a:rPr>
              <a:t>تلخيص للأجزاء الثلاثين حول اسفير </a:t>
            </a:r>
            <a:endParaRPr lang="ar-TN" sz="1400" b="1" kern="160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050" b="1" kern="1600" smtClean="0">
              <a:solidFill>
                <a:srgbClr val="004386"/>
              </a:solidFill>
              <a:effectLst/>
              <a:latin typeface="Tahoma"/>
              <a:ea typeface="Times New Roman"/>
              <a:cs typeface="Arial"/>
            </a:endParaRPr>
          </a:p>
          <a:p>
            <a:pPr marL="342900" lvl="0" indent="-342900" algn="r" rtl="1">
              <a:lnSpc>
                <a:spcPts val="1400"/>
              </a:lnSpc>
              <a:spcBef>
                <a:spcPts val="800"/>
              </a:spcBef>
              <a:spcAft>
                <a:spcPts val="0"/>
              </a:spcAft>
              <a:buClr>
                <a:srgbClr val="004386"/>
              </a:buClr>
              <a:buSzPts val="900"/>
              <a:buFont typeface="Wingdings"/>
              <a:buChar char=""/>
            </a:pPr>
            <a:r>
              <a:rPr lang="ar-SA" sz="1200" smtClean="0">
                <a:solidFill>
                  <a:srgbClr val="004386"/>
                </a:solidFill>
                <a:effectLst/>
                <a:latin typeface="Times New Roman"/>
                <a:ea typeface="Calibri"/>
                <a:cs typeface="Traditional Arabic"/>
              </a:rPr>
              <a:t>جدول (اكسال) يُقدّم وصفا مُفصّلا لثلاثين جزءًا.</a:t>
            </a:r>
            <a:endParaRPr lang="fr-CH" sz="1050" smtClean="0">
              <a:effectLst/>
              <a:latin typeface="Times New Roman"/>
              <a:ea typeface="Calibri"/>
              <a:cs typeface="Times New Roman"/>
            </a:endParaRPr>
          </a:p>
          <a:p>
            <a:pPr algn="r" rtl="1">
              <a:lnSpc>
                <a:spcPts val="1400"/>
              </a:lnSpc>
              <a:spcBef>
                <a:spcPts val="800"/>
              </a:spcBef>
              <a:spcAft>
                <a:spcPts val="0"/>
              </a:spcAft>
            </a:pPr>
            <a:r>
              <a:rPr lang="ar-SA" sz="1100" smtClean="0">
                <a:effectLst/>
                <a:latin typeface="Times New Roman"/>
                <a:ea typeface="Times New Roman"/>
                <a:cs typeface="Traditional Arabic"/>
              </a:rPr>
              <a:t>يوفّر هذا التصميم للجدول تلخيصا موجزا لثلاثين جزءًا ويشمل هذا اللوحة الجدوليّة التّفاصيل الأساسيّة:</a:t>
            </a:r>
            <a:endParaRPr lang="fr-CH" sz="105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1400"/>
              <a:buFont typeface="Symbol"/>
              <a:buChar char=""/>
            </a:pPr>
            <a:r>
              <a:rPr lang="ar-SA" sz="1100" smtClean="0">
                <a:solidFill>
                  <a:srgbClr val="000000"/>
                </a:solidFill>
                <a:effectLst/>
                <a:latin typeface="Times New Roman"/>
                <a:ea typeface="Times New Roman"/>
                <a:cs typeface="Traditional Arabic"/>
              </a:rPr>
              <a:t>علاقة أحد المواضيع من ضمن ثلاثة بالمواضيع الفرعيّة.</a:t>
            </a:r>
            <a:endParaRPr lang="fr-CH" sz="105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SA" sz="1100" smtClean="0">
                <a:solidFill>
                  <a:srgbClr val="000000"/>
                </a:solidFill>
                <a:effectLst/>
                <a:latin typeface="Times New Roman"/>
                <a:ea typeface="Times New Roman"/>
                <a:cs typeface="Traditional Arabic"/>
              </a:rPr>
              <a:t>العنوان الرئيسي والعنوان الفرعي لكلّ جزء.</a:t>
            </a:r>
            <a:endParaRPr lang="fr-CH" sz="105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SA" sz="1100" smtClean="0">
                <a:solidFill>
                  <a:srgbClr val="000000"/>
                </a:solidFill>
                <a:effectLst/>
                <a:latin typeface="Times New Roman"/>
                <a:ea typeface="Times New Roman"/>
                <a:cs typeface="Traditional Arabic"/>
              </a:rPr>
              <a:t>مُلخّص للجزء.</a:t>
            </a:r>
            <a:endParaRPr lang="fr-CH" sz="105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SA" sz="1100" smtClean="0">
                <a:effectLst/>
                <a:latin typeface="Times New Roman"/>
                <a:ea typeface="Times New Roman"/>
                <a:cs typeface="Traditional Arabic"/>
              </a:rPr>
              <a:t>الأهداف التّعليميّة للجزء.</a:t>
            </a:r>
            <a:endParaRPr lang="fr-CH" sz="105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SA" sz="1100" smtClean="0">
                <a:solidFill>
                  <a:srgbClr val="000000"/>
                </a:solidFill>
                <a:effectLst/>
                <a:latin typeface="Times New Roman"/>
                <a:ea typeface="Times New Roman"/>
                <a:cs typeface="Traditional Arabic"/>
              </a:rPr>
              <a:t>خاصيّات الأجزاء والتي تتضمّن:</a:t>
            </a:r>
            <a:endParaRPr lang="fr-CH" sz="1050" smtClean="0">
              <a:effectLst/>
              <a:latin typeface="Times New Roman"/>
              <a:ea typeface="Times New Roman"/>
              <a:cs typeface="Symbol"/>
            </a:endParaRPr>
          </a:p>
          <a:p>
            <a:pPr marL="342900" lvl="0" indent="-342900" algn="r" rtl="1">
              <a:lnSpc>
                <a:spcPts val="1400"/>
              </a:lnSpc>
              <a:spcAft>
                <a:spcPts val="0"/>
              </a:spcAft>
              <a:buClr>
                <a:srgbClr val="004386"/>
              </a:buClr>
              <a:buFont typeface="Symbol"/>
              <a:buChar char=""/>
            </a:pPr>
            <a:r>
              <a:rPr lang="ar-SA" sz="1100" smtClean="0">
                <a:solidFill>
                  <a:srgbClr val="000000"/>
                </a:solidFill>
                <a:effectLst/>
                <a:latin typeface="Times New Roman"/>
                <a:ea typeface="Times New Roman"/>
                <a:cs typeface="Traditional Arabic"/>
              </a:rPr>
              <a:t>المستوى (* أو **)</a:t>
            </a:r>
            <a:endParaRPr lang="fr-CH" sz="1050" smtClean="0">
              <a:effectLst/>
              <a:latin typeface="Times New Roman"/>
              <a:ea typeface="Times New Roman"/>
              <a:cs typeface="Symbol"/>
            </a:endParaRPr>
          </a:p>
          <a:p>
            <a:pPr marL="342900" lvl="0" indent="-342900" algn="r" rtl="1">
              <a:lnSpc>
                <a:spcPts val="1400"/>
              </a:lnSpc>
              <a:spcAft>
                <a:spcPts val="0"/>
              </a:spcAft>
              <a:buClr>
                <a:srgbClr val="004386"/>
              </a:buClr>
              <a:buFont typeface="Symbol"/>
              <a:buChar char=""/>
            </a:pPr>
            <a:r>
              <a:rPr lang="ar-SA" sz="1100" smtClean="0">
                <a:solidFill>
                  <a:srgbClr val="000000"/>
                </a:solidFill>
                <a:effectLst/>
                <a:latin typeface="Times New Roman"/>
                <a:ea typeface="Times New Roman"/>
                <a:cs typeface="Traditional Arabic"/>
              </a:rPr>
              <a:t>المنهجيّة (طريقة العمل)</a:t>
            </a:r>
            <a:endParaRPr lang="fr-CH" sz="1050" smtClean="0">
              <a:effectLst/>
              <a:latin typeface="Times New Roman"/>
              <a:ea typeface="Times New Roman"/>
              <a:cs typeface="Symbol"/>
            </a:endParaRPr>
          </a:p>
          <a:p>
            <a:pPr marL="342900" lvl="0" indent="-342900" algn="r" rtl="1">
              <a:lnSpc>
                <a:spcPts val="1400"/>
              </a:lnSpc>
              <a:spcAft>
                <a:spcPts val="0"/>
              </a:spcAft>
              <a:buClr>
                <a:srgbClr val="004386"/>
              </a:buClr>
              <a:buFont typeface="Symbol"/>
              <a:buChar char=""/>
            </a:pPr>
            <a:r>
              <a:rPr lang="ar-SA" sz="1100" smtClean="0">
                <a:solidFill>
                  <a:srgbClr val="000000"/>
                </a:solidFill>
                <a:effectLst/>
                <a:latin typeface="Times New Roman"/>
                <a:ea typeface="Times New Roman"/>
                <a:cs typeface="Traditional Arabic"/>
              </a:rPr>
              <a:t>التّجهيزات الكهربائيّة ( نعم أو لا)</a:t>
            </a:r>
            <a:endParaRPr lang="fr-CH" sz="1050" smtClean="0">
              <a:effectLst/>
              <a:latin typeface="Times New Roman"/>
              <a:ea typeface="Times New Roman"/>
              <a:cs typeface="Symbol"/>
            </a:endParaRPr>
          </a:p>
          <a:p>
            <a:pPr marL="342900" lvl="0" indent="-342900" algn="r" rtl="1">
              <a:lnSpc>
                <a:spcPts val="1400"/>
              </a:lnSpc>
              <a:spcAft>
                <a:spcPts val="0"/>
              </a:spcAft>
              <a:buClr>
                <a:srgbClr val="004386"/>
              </a:buClr>
              <a:buFont typeface="Symbol"/>
              <a:buChar char=""/>
            </a:pPr>
            <a:r>
              <a:rPr lang="ar-SA" sz="1100" smtClean="0">
                <a:solidFill>
                  <a:srgbClr val="000000"/>
                </a:solidFill>
                <a:effectLst/>
                <a:latin typeface="Times New Roman"/>
                <a:ea typeface="Times New Roman"/>
                <a:cs typeface="Traditional Arabic"/>
              </a:rPr>
              <a:t>مستوى التّحضيرات (الاستعدادات) (+ أو ++)</a:t>
            </a:r>
            <a:endParaRPr lang="fr-CH" sz="1050" smtClean="0">
              <a:effectLst/>
              <a:latin typeface="Times New Roman"/>
              <a:ea typeface="Times New Roman"/>
              <a:cs typeface="Symbol"/>
            </a:endParaRPr>
          </a:p>
          <a:p>
            <a:pPr algn="r" rtl="1">
              <a:lnSpc>
                <a:spcPts val="1400"/>
              </a:lnSpc>
              <a:spcBef>
                <a:spcPts val="800"/>
              </a:spcBef>
              <a:spcAft>
                <a:spcPts val="0"/>
              </a:spcAft>
            </a:pPr>
            <a:r>
              <a:rPr lang="ar-SA" sz="1100" smtClean="0">
                <a:effectLst/>
                <a:latin typeface="Times New Roman"/>
                <a:ea typeface="Times New Roman"/>
                <a:cs typeface="Traditional Arabic"/>
              </a:rPr>
              <a:t>بناءا على نتائج عمليّة تقدير الاحتياجات التدريبية الخاصة بك التي أُجريت مسبّقا، ينبغي أن تقوم باختيار الأجزاء الأنسب للمشاركين</a:t>
            </a:r>
            <a:r>
              <a:rPr lang="ar-SA" sz="1100" smtClean="0">
                <a:solidFill>
                  <a:srgbClr val="FF0000"/>
                </a:solidFill>
                <a:effectLst/>
                <a:latin typeface="Times New Roman"/>
                <a:ea typeface="Times New Roman"/>
                <a:cs typeface="Traditional Arabic"/>
              </a:rPr>
              <a:t> </a:t>
            </a:r>
            <a:r>
              <a:rPr lang="ar-SA" sz="1100" smtClean="0">
                <a:effectLst/>
                <a:latin typeface="Times New Roman"/>
                <a:ea typeface="Times New Roman"/>
                <a:cs typeface="Traditional Arabic"/>
              </a:rPr>
              <a:t>وللسّياق.</a:t>
            </a:r>
            <a:endParaRPr lang="fr-CH" sz="1050" smtClean="0">
              <a:effectLst/>
              <a:latin typeface="Times New Roman"/>
              <a:ea typeface="Times New Roman"/>
            </a:endParaRPr>
          </a:p>
          <a:p>
            <a:pPr algn="r" rtl="1">
              <a:lnSpc>
                <a:spcPts val="1400"/>
              </a:lnSpc>
              <a:spcBef>
                <a:spcPts val="800"/>
              </a:spcBef>
              <a:spcAft>
                <a:spcPts val="0"/>
              </a:spcAft>
            </a:pPr>
            <a:endParaRPr lang="ar-TN" sz="1100" smtClean="0">
              <a:effectLst/>
              <a:latin typeface="Times New Roman"/>
              <a:ea typeface="Times New Roman"/>
            </a:endParaRPr>
          </a:p>
          <a:p>
            <a:pPr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30 جزءا مرفوقا بالخطوط العريضة والمواد التّدريبيّة والشّرائح</a:t>
            </a:r>
            <a:endParaRPr lang="ar-TN"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fr-CH" sz="1200" b="1"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وثيقة الخطوط العريضة مرفوقة بالمواد التّدريبيّة والشرائح لكلّ جزء لمدّة 90 دقيقة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ليكن في علمك أن الجزء أ "6"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_ تطبيق اسفير هو جزء استثنائيّ. فهو يتضمّن زيارة ميدانيّة ويتطلّب المزيد من الوقت لتسييره.</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ويرد في كلّ جزء وثيقة بعنوان "الخطوط العريضة " ، حيث تتّبع هذه الوثيقة نفس الهيكلة بالنّسبة لكلّ الأجزاء:</a:t>
            </a:r>
          </a:p>
          <a:p>
            <a:pPr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1" kern="1200" smtClean="0">
                <a:solidFill>
                  <a:schemeClr val="tx1"/>
                </a:solidFill>
                <a:effectLst/>
                <a:latin typeface="Traditional Arabic" panose="02020603050405020304" pitchFamily="18" charset="-78"/>
                <a:ea typeface="+mn-ea"/>
                <a:cs typeface="Traditional Arabic" panose="02020603050405020304" pitchFamily="18" charset="-78"/>
              </a:rPr>
              <a:t>الصّفحة الأماميّة  </a:t>
            </a:r>
          </a:p>
          <a:p>
            <a:pPr algn="r" rtl="1"/>
            <a:r>
              <a:rPr lang="ar-TN" sz="1200" b="1" kern="1200" smtClean="0">
                <a:solidFill>
                  <a:schemeClr val="tx1"/>
                </a:solidFill>
                <a:effectLst/>
                <a:latin typeface="Traditional Arabic" panose="02020603050405020304" pitchFamily="18" charset="-78"/>
                <a:ea typeface="+mn-ea"/>
                <a:cs typeface="Traditional Arabic" panose="02020603050405020304" pitchFamily="18" charset="-78"/>
              </a:rPr>
              <a:t>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ملخّص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الرموز الوصفيّة</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الهدف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الأهداف التّعليميّة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الرسائل الرّئيسيّة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الإعداد وأدوات العمل</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يمكن الاطلاع أيضا على:</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لمزيد من المعلومات:</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t>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1" kern="1200" smtClean="0">
                <a:solidFill>
                  <a:schemeClr val="tx1"/>
                </a:solidFill>
                <a:effectLst/>
                <a:latin typeface="Traditional Arabic" panose="02020603050405020304" pitchFamily="18" charset="-78"/>
                <a:ea typeface="+mn-ea"/>
                <a:cs typeface="Traditional Arabic" panose="02020603050405020304" pitchFamily="18" charset="-78"/>
              </a:rPr>
              <a:t>الصّفحة الخلفيّة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الجلسة التدريبيّة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نصائح للمدرّبين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1" kern="1200" smtClean="0">
                <a:solidFill>
                  <a:schemeClr val="tx1"/>
                </a:solidFill>
                <a:effectLst/>
                <a:latin typeface="Traditional Arabic" panose="02020603050405020304" pitchFamily="18" charset="-78"/>
                <a:ea typeface="+mn-ea"/>
                <a:cs typeface="Traditional Arabic" panose="02020603050405020304" pitchFamily="18" charset="-78"/>
              </a:rPr>
              <a:t/>
            </a:r>
            <a:br>
              <a:rPr lang="ar-TN" sz="1200" b="1" kern="1200" smtClean="0">
                <a:solidFill>
                  <a:schemeClr val="tx1"/>
                </a:solidFill>
                <a:effectLst/>
                <a:latin typeface="Traditional Arabic" panose="02020603050405020304" pitchFamily="18" charset="-78"/>
                <a:ea typeface="+mn-ea"/>
                <a:cs typeface="Traditional Arabic" panose="02020603050405020304" pitchFamily="18" charset="-78"/>
              </a:rPr>
            </a:br>
            <a:r>
              <a:rPr lang="fr-CH" sz="1100" smtClean="0">
                <a:effectLst/>
              </a:rPr>
              <a:t/>
            </a:r>
            <a:br>
              <a:rPr lang="fr-CH" sz="1100" smtClean="0">
                <a:effectLst/>
              </a:rPr>
            </a:b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تُشير الرموز الوصفيّة الموجودة في أعلى الصفحة لوثيقة الخطوط العريضة إلى:</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مستوى معرفة الحاضرين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المدّة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t>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التّجهيزات الكهربائيّة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lvl="0"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المنهجيّة (طريقة العمل)</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r>
              <a:rPr lang="ar-SA" sz="1100" b="1" smtClean="0">
                <a:effectLst/>
              </a:rPr>
              <a:t> </a:t>
            </a:r>
            <a:r>
              <a:rPr lang="fr-CH" sz="1100" smtClean="0">
                <a:effectLst/>
              </a:rPr>
              <a:t> </a:t>
            </a:r>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fr-CH" sz="1100" smtClean="0">
                <a:effectLst/>
              </a:rPr>
              <a:t/>
            </a:r>
            <a:br>
              <a:rPr lang="fr-CH" sz="1100" smtClean="0">
                <a:effectLst/>
              </a:rPr>
            </a:br>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وثيقة الخطوط العريضة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تشمل وثيقة الخطوط العريضة الهدف والأهداف التعليميّة والرسائل الرئيسية للجزء. كما تُوفّر إرشادات مُفصّلة حول تسيير تقديم الجزء إضافة إلى وصف للتمارين والمدّة اللازمة لكلّ تمرين خلال الجلسة التّدريبيّة.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تُحدد وثيقة الخطوط العريضة أيّ تحضيرات مسبّقة لازمة على المستوى الشّخصي مع اختيار المعلومات الأساسيّة  وكذلك المستوى اللوجستيكي مع جدول مُفصّل لتوضيح ما ينبغي تحضيره بالنسبة لك وللمشاركين والعمل الجماعي (نسخ المواد التّدريبيّة، تحميل أشرطة الفيديو...الخ).</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كما تُوفّر وثيقة الخطوط العريضة مراجع للأجزاء التدريبيّة الأخرى المتعلّقة بالجزء الذي تقوم بإعداده. والتي ستكون كدليل لك عند تصميم التدريب الخاصّ بك وكذلك دعم تحضيراتك.</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وثيقة المواد التّدريبيّة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بالنّسبة لكل جزء، تمّ ترتيب المواد التّدريبيّة في ملفّ واحد وذلك لتسهيل استعمالها.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وترد معلومات استعمالها والإرشادات الخاصّة بها في وثيقة الخطوط العريضة في قسم "الإعداد وأدوات العمل".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b="1" kern="1200" smtClean="0">
                <a:solidFill>
                  <a:schemeClr val="tx1"/>
                </a:solidFill>
                <a:effectLst/>
                <a:latin typeface="Traditional Arabic" panose="02020603050405020304" pitchFamily="18" charset="-78"/>
                <a:ea typeface="+mn-ea"/>
                <a:cs typeface="Traditional Arabic" panose="02020603050405020304" pitchFamily="18" charset="-78"/>
              </a:rPr>
              <a:t>الشرائح</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تشمل بعض الأجزاء مجموعة من الشرائح. كما تحتوي على ملاحظات لدعم تقديمك أو إرشادات خاصّة مُتعلّقة بالعمل الجماعي، والتّمارين...الخ</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4</a:t>
            </a:fld>
            <a:endParaRPr lang="ar-SA"/>
          </a:p>
        </p:txBody>
      </p:sp>
    </p:spTree>
    <p:extLst>
      <p:ext uri="{BB962C8B-B14F-4D97-AF65-F5344CB8AC3E}">
        <p14:creationId xmlns:p14="http://schemas.microsoft.com/office/powerpoint/2010/main" val="1110184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r" rtl="1">
              <a:lnSpc>
                <a:spcPts val="1400"/>
              </a:lnSpc>
              <a:spcBef>
                <a:spcPts val="800"/>
              </a:spcBef>
              <a:spcAft>
                <a:spcPts val="0"/>
              </a:spcAft>
              <a:buSzPts val="1600"/>
              <a:buFont typeface="+mj-lt"/>
              <a:buNone/>
            </a:pPr>
            <a:r>
              <a:rPr lang="ar-TN" sz="1800" b="1" smtClean="0">
                <a:solidFill>
                  <a:srgbClr val="004386"/>
                </a:solidFill>
                <a:effectLst/>
                <a:latin typeface="Times New Roman"/>
                <a:ea typeface="Times New Roman"/>
                <a:cs typeface="Traditional Arabic"/>
              </a:rPr>
              <a:t>3. </a:t>
            </a:r>
            <a:r>
              <a:rPr lang="ar-SA" sz="1800" b="1" smtClean="0">
                <a:solidFill>
                  <a:srgbClr val="004386"/>
                </a:solidFill>
                <a:effectLst/>
                <a:latin typeface="Times New Roman"/>
                <a:ea typeface="Times New Roman"/>
                <a:cs typeface="Traditional Arabic"/>
              </a:rPr>
              <a:t>القواعد المتعلّقة باستعمال مجموعة اسفير التدريبيّة 2015</a:t>
            </a:r>
            <a:endParaRPr lang="ar-TN" sz="1800" b="1" smtClean="0">
              <a:solidFill>
                <a:srgbClr val="004386"/>
              </a:solidFill>
              <a:effectLst/>
              <a:latin typeface="Times New Roman"/>
              <a:ea typeface="Times New Roman"/>
              <a:cs typeface="Traditional Arabic"/>
            </a:endParaRPr>
          </a:p>
          <a:p>
            <a:pPr marL="342900" lvl="0" indent="-342900" algn="r" rtl="1">
              <a:lnSpc>
                <a:spcPts val="1400"/>
              </a:lnSpc>
              <a:spcBef>
                <a:spcPts val="800"/>
              </a:spcBef>
              <a:spcAft>
                <a:spcPts val="0"/>
              </a:spcAft>
              <a:buSzPts val="1600"/>
              <a:buFont typeface="+mj-lt"/>
              <a:buAutoNum type="arabicPeriod"/>
            </a:pP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000000"/>
                </a:solidFill>
                <a:effectLst/>
                <a:latin typeface="Times New Roman"/>
                <a:ea typeface="Times New Roman"/>
                <a:cs typeface="Traditional Arabic"/>
              </a:rPr>
              <a:t>تم الترخيص لمجموع اسفير التدريبيّة 2015 من قبل</a:t>
            </a:r>
            <a:r>
              <a:rPr lang="ar-TN" sz="1200" smtClean="0">
                <a:solidFill>
                  <a:srgbClr val="000000"/>
                </a:solidFill>
                <a:effectLst/>
                <a:latin typeface="Times New Roman"/>
                <a:ea typeface="Times New Roman"/>
                <a:cs typeface="Traditional Arabic"/>
              </a:rPr>
              <a:t>:</a:t>
            </a:r>
          </a:p>
          <a:p>
            <a:pPr algn="r" rtl="1">
              <a:lnSpc>
                <a:spcPts val="1400"/>
              </a:lnSpc>
              <a:spcBef>
                <a:spcPts val="800"/>
              </a:spcBef>
              <a:spcAft>
                <a:spcPts val="0"/>
              </a:spcAft>
            </a:pPr>
            <a:r>
              <a:rPr lang="ar-SA" sz="1200" smtClean="0">
                <a:solidFill>
                  <a:srgbClr val="000000"/>
                </a:solidFill>
                <a:effectLst/>
                <a:latin typeface="Times New Roman"/>
                <a:ea typeface="Times New Roman"/>
                <a:cs typeface="Traditional Arabic"/>
              </a:rPr>
              <a:t> </a:t>
            </a:r>
            <a:r>
              <a:rPr lang="en-GB" sz="900" b="0" u="sng" smtClean="0">
                <a:solidFill>
                  <a:srgbClr val="004386"/>
                </a:solidFill>
                <a:effectLst/>
                <a:latin typeface="Times New Roman"/>
                <a:ea typeface="Times New Roman"/>
                <a:hlinkClick r:id="rId3"/>
              </a:rPr>
              <a:t>Creative Commons Attribution-Noncommercial-ShareAlike 4.0 International License</a:t>
            </a:r>
            <a:r>
              <a:rPr lang="en-GB" sz="900" b="1" u="sng" smtClean="0">
                <a:solidFill>
                  <a:srgbClr val="004386"/>
                </a:solidFill>
                <a:effectLst/>
                <a:latin typeface="Times New Roman"/>
                <a:ea typeface="Times New Roman"/>
              </a:rPr>
              <a:t> </a:t>
            </a: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000000"/>
                </a:solidFill>
                <a:effectLst/>
                <a:latin typeface="Times New Roman"/>
                <a:ea typeface="Times New Roman"/>
                <a:cs typeface="Traditional Arabic"/>
              </a:rPr>
              <a:t> </a:t>
            </a:r>
            <a:endParaRPr lang="fr-CH" sz="1100" smtClean="0">
              <a:effectLst/>
              <a:latin typeface="Times New Roman"/>
              <a:ea typeface="Times New Roman"/>
            </a:endParaRPr>
          </a:p>
          <a:p>
            <a:pPr algn="r" rtl="1">
              <a:lnSpc>
                <a:spcPts val="1400"/>
              </a:lnSpc>
              <a:spcBef>
                <a:spcPts val="800"/>
              </a:spcBef>
              <a:spcAft>
                <a:spcPts val="0"/>
              </a:spcAft>
            </a:pPr>
            <a:r>
              <a:rPr lang="ar-SA" sz="1600" b="1" smtClean="0">
                <a:solidFill>
                  <a:srgbClr val="FF0000"/>
                </a:solidFill>
                <a:effectLst/>
                <a:latin typeface="Times New Roman"/>
                <a:ea typeface="Times New Roman"/>
                <a:cs typeface="Traditional Arabic"/>
              </a:rPr>
              <a:t>الترجمة  </a:t>
            </a: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FF0000"/>
                </a:solidFill>
                <a:effectLst/>
                <a:latin typeface="Times New Roman"/>
                <a:ea typeface="Times New Roman"/>
                <a:cs typeface="Traditional Arabic"/>
              </a:rPr>
              <a:t>تمّت ترجمة الأجزاء التاّلية الى اللّغتين الفرنسيّة والاسبانيّة:</a:t>
            </a:r>
            <a:endParaRPr lang="fr-CH" sz="110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1400"/>
              <a:buFont typeface="Symbol"/>
              <a:buChar char=""/>
            </a:pPr>
            <a:r>
              <a:rPr lang="ar-SA" sz="1200" smtClean="0">
                <a:solidFill>
                  <a:srgbClr val="FF0000"/>
                </a:solidFill>
                <a:effectLst/>
                <a:latin typeface="Times New Roman"/>
                <a:ea typeface="Times New Roman"/>
                <a:cs typeface="Traditional Arabic"/>
              </a:rPr>
              <a:t>الجزء "أ" 1- نبذة عن اسفير</a:t>
            </a:r>
            <a:endParaRPr lang="fr-CH" sz="110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SA" sz="1200" smtClean="0">
                <a:solidFill>
                  <a:srgbClr val="FF0000"/>
                </a:solidFill>
                <a:effectLst/>
                <a:latin typeface="Times New Roman"/>
                <a:ea typeface="Times New Roman"/>
                <a:cs typeface="Traditional Arabic"/>
              </a:rPr>
              <a:t>الجزء "أ" 9- اسفير والميثاق الانساني</a:t>
            </a:r>
            <a:endParaRPr lang="fr-CH" sz="110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SA" sz="1200" smtClean="0">
                <a:solidFill>
                  <a:srgbClr val="FF0000"/>
                </a:solidFill>
                <a:effectLst/>
                <a:latin typeface="Times New Roman"/>
                <a:ea typeface="Times New Roman"/>
                <a:cs typeface="Traditional Arabic"/>
              </a:rPr>
              <a:t>الجزء "أ" 12- اسفير ومبادئ الحماية</a:t>
            </a:r>
            <a:endParaRPr lang="fr-CH" sz="110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TN" sz="1200" smtClean="0">
                <a:solidFill>
                  <a:srgbClr val="FF0000"/>
                </a:solidFill>
                <a:effectLst/>
                <a:latin typeface="Times New Roman"/>
                <a:ea typeface="Times New Roman"/>
                <a:cs typeface="Traditional Arabic"/>
              </a:rPr>
              <a:t>الجزء "ب</a:t>
            </a:r>
            <a:r>
              <a:rPr lang="ar-SA" sz="1200" smtClean="0">
                <a:solidFill>
                  <a:srgbClr val="FF0000"/>
                </a:solidFill>
                <a:effectLst/>
                <a:latin typeface="Times New Roman"/>
                <a:ea typeface="Times New Roman"/>
                <a:cs typeface="Traditional Arabic"/>
              </a:rPr>
              <a:t>" 4- اسفير والحد من / إدارة مخاطر الكوارث وتعزيز القدرة على الثبات</a:t>
            </a:r>
            <a:endParaRPr lang="fr-CH" sz="110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TN" sz="1200" smtClean="0">
                <a:solidFill>
                  <a:srgbClr val="FF0000"/>
                </a:solidFill>
                <a:effectLst/>
                <a:latin typeface="Times New Roman"/>
                <a:ea typeface="Times New Roman"/>
                <a:cs typeface="Traditional Arabic"/>
              </a:rPr>
              <a:t>الجزء "ت" </a:t>
            </a:r>
            <a:r>
              <a:rPr lang="ar-SA" sz="1200" smtClean="0">
                <a:solidFill>
                  <a:srgbClr val="FF0000"/>
                </a:solidFill>
                <a:effectLst/>
                <a:latin typeface="Times New Roman"/>
                <a:ea typeface="Times New Roman"/>
                <a:cs typeface="Traditional Arabic"/>
              </a:rPr>
              <a:t>2- اسفير والمساءلة تجاه السكان المتضررين</a:t>
            </a:r>
            <a:endParaRPr lang="fr-CH" sz="1100" smtClean="0">
              <a:effectLst/>
              <a:latin typeface="Times New Roman"/>
              <a:ea typeface="Times New Roman"/>
              <a:cs typeface="Symbol"/>
            </a:endParaRPr>
          </a:p>
          <a:p>
            <a:pPr marL="342900" lvl="0" indent="-342900" algn="r" rtl="1">
              <a:lnSpc>
                <a:spcPts val="1400"/>
              </a:lnSpc>
              <a:spcAft>
                <a:spcPts val="0"/>
              </a:spcAft>
              <a:buClr>
                <a:srgbClr val="004386"/>
              </a:buClr>
              <a:buSzPts val="1400"/>
              <a:buFont typeface="Symbol"/>
              <a:buChar char=""/>
            </a:pPr>
            <a:r>
              <a:rPr lang="ar-TN" sz="1200" smtClean="0">
                <a:solidFill>
                  <a:srgbClr val="FF0000"/>
                </a:solidFill>
                <a:effectLst/>
                <a:latin typeface="Times New Roman"/>
                <a:ea typeface="Times New Roman"/>
                <a:cs typeface="Traditional Arabic"/>
              </a:rPr>
              <a:t>الجزء "ت</a:t>
            </a:r>
            <a:r>
              <a:rPr lang="ar-SA" sz="1200" smtClean="0">
                <a:solidFill>
                  <a:srgbClr val="FF0000"/>
                </a:solidFill>
                <a:effectLst/>
                <a:latin typeface="Times New Roman"/>
                <a:ea typeface="Times New Roman"/>
                <a:cs typeface="Traditional Arabic"/>
              </a:rPr>
              <a:t>" 3- اسفير والسلطات الوطنية</a:t>
            </a:r>
            <a:endParaRPr lang="fr-CH" sz="1100" smtClean="0">
              <a:effectLst/>
              <a:latin typeface="Times New Roman"/>
              <a:ea typeface="Times New Roman"/>
              <a:cs typeface="Symbol"/>
            </a:endParaRPr>
          </a:p>
          <a:p>
            <a:endParaRPr lang="fr-FR" smtClean="0"/>
          </a:p>
        </p:txBody>
      </p:sp>
      <p:sp>
        <p:nvSpPr>
          <p:cNvPr id="4" name="Slide Number Placeholder 3"/>
          <p:cNvSpPr>
            <a:spLocks noGrp="1"/>
          </p:cNvSpPr>
          <p:nvPr>
            <p:ph type="sldNum" sz="quarter" idx="10"/>
          </p:nvPr>
        </p:nvSpPr>
        <p:spPr/>
        <p:txBody>
          <a:bodyPr/>
          <a:lstStyle/>
          <a:p>
            <a:fld id="{53579C48-162C-47C7-9687-2839989AFBEE}" type="slidenum">
              <a:rPr lang="ar-SA" smtClean="0"/>
              <a:t>5</a:t>
            </a:fld>
            <a:endParaRPr lang="ar-SA"/>
          </a:p>
        </p:txBody>
      </p:sp>
    </p:spTree>
    <p:extLst>
      <p:ext uri="{BB962C8B-B14F-4D97-AF65-F5344CB8AC3E}">
        <p14:creationId xmlns:p14="http://schemas.microsoft.com/office/powerpoint/2010/main" val="3835870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buClr>
                <a:srgbClr val="1F497D"/>
              </a:buClr>
            </a:pPr>
            <a:endParaRPr lang="ar-TN" b="1" smtClean="0">
              <a:solidFill>
                <a:srgbClr val="1F497D"/>
              </a:solidFill>
            </a:endParaRPr>
          </a:p>
          <a:p>
            <a:pPr marL="0" lvl="0" indent="0" algn="r" rtl="1">
              <a:spcBef>
                <a:spcPts val="800"/>
              </a:spcBef>
              <a:spcAft>
                <a:spcPts val="0"/>
              </a:spcAft>
              <a:buFont typeface="+mj-lt"/>
              <a:buNone/>
              <a:tabLst>
                <a:tab pos="228600" algn="l"/>
              </a:tabLst>
            </a:pPr>
            <a:r>
              <a:rPr lang="ar-TN" sz="1200" b="1" smtClean="0">
                <a:solidFill>
                  <a:srgbClr val="000000"/>
                </a:solidFill>
                <a:effectLst/>
                <a:latin typeface="Tahoma"/>
                <a:ea typeface="MS Mincho"/>
                <a:cs typeface="Traditional Arabic"/>
              </a:rPr>
              <a:t>4. </a:t>
            </a:r>
            <a:r>
              <a:rPr lang="ar-SA" sz="1200" b="1" smtClean="0">
                <a:solidFill>
                  <a:srgbClr val="000000"/>
                </a:solidFill>
                <a:effectLst/>
                <a:latin typeface="Tahoma"/>
                <a:ea typeface="MS Mincho"/>
                <a:cs typeface="Traditional Arabic"/>
              </a:rPr>
              <a:t>الملاحظات وعملية التنقيح</a:t>
            </a:r>
            <a:endParaRPr lang="ar-TN" sz="1200" b="1" smtClean="0">
              <a:solidFill>
                <a:srgbClr val="000000"/>
              </a:solidFill>
              <a:effectLst/>
              <a:latin typeface="Tahoma"/>
              <a:ea typeface="MS Mincho"/>
              <a:cs typeface="Traditional Arabic"/>
            </a:endParaRPr>
          </a:p>
          <a:p>
            <a:pPr marL="0" lvl="0" indent="0" algn="r" rtl="1">
              <a:spcBef>
                <a:spcPts val="800"/>
              </a:spcBef>
              <a:spcAft>
                <a:spcPts val="0"/>
              </a:spcAft>
              <a:buFont typeface="+mj-lt"/>
              <a:buNone/>
              <a:tabLst>
                <a:tab pos="228600" algn="l"/>
              </a:tabLst>
            </a:pPr>
            <a:endParaRPr lang="fr-CH" sz="1100" smtClean="0">
              <a:solidFill>
                <a:srgbClr val="000000"/>
              </a:solidFill>
              <a:effectLst/>
              <a:latin typeface="Tahoma"/>
              <a:ea typeface="MS Mincho"/>
              <a:cs typeface="Times New Roman"/>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ُرحّب بأيّ تعليق أو أراء حول مجموعة اسفير التّدريبيّة 2015 حيث ستكون مفيدة للتّحسين المستمرّ لهذه المجموعة.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ونحن بالتّالي سوف نُقدر أيّ مساهمة في شكل قصص أو دراسة حالات والتي تشرح كيفية استخدامك للأجزاء وما الذي سار على نحو جيّد أو أقل، إضافة إلى وصف للسياق الخاص بك والخاص بالحاضرين.</a:t>
            </a:r>
            <a:endParaRPr lang="ar-TN"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يمكن تقديم الملاحظات عن طريق الاستبيان على الرابط التالي </a:t>
            </a:r>
            <a:r>
              <a:rPr lang="en-GB" sz="1200" b="0" u="sng" kern="1200" smtClean="0">
                <a:solidFill>
                  <a:schemeClr val="tx1"/>
                </a:solidFill>
                <a:effectLst/>
                <a:latin typeface="Traditional Arabic" panose="02020603050405020304" pitchFamily="18" charset="-78"/>
                <a:ea typeface="+mn-ea"/>
                <a:cs typeface="Traditional Arabic" panose="02020603050405020304" pitchFamily="18" charset="-78"/>
                <a:hlinkClick r:id="rId3"/>
              </a:rPr>
              <a:t>https://www.surveymonkey.com/r/TrainingPackage</a:t>
            </a:r>
            <a:r>
              <a:rPr lang="en-GB" sz="1200" b="1" u="sng" kern="1200" smtClean="0">
                <a:solidFill>
                  <a:schemeClr val="tx1"/>
                </a:solidFill>
                <a:effectLst/>
                <a:latin typeface="Traditional Arabic" panose="02020603050405020304" pitchFamily="18" charset="-78"/>
                <a:ea typeface="+mn-ea"/>
                <a:cs typeface="Traditional Arabic" panose="02020603050405020304" pitchFamily="18" charset="-78"/>
              </a:rPr>
              <a:t>  </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أو بإرسالها على البريد الإلكتروني: </a:t>
            </a:r>
            <a:r>
              <a:rPr lang="en-GB" sz="1200" b="0" u="sng" kern="1200" smtClean="0">
                <a:solidFill>
                  <a:schemeClr val="tx1"/>
                </a:solidFill>
                <a:effectLst/>
                <a:latin typeface="Traditional Arabic" panose="02020603050405020304" pitchFamily="18" charset="-78"/>
                <a:ea typeface="+mn-ea"/>
                <a:cs typeface="Traditional Arabic" panose="02020603050405020304" pitchFamily="18" charset="-78"/>
                <a:hlinkClick r:id="rId4"/>
              </a:rPr>
              <a:t>learning@sphereproject.org</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6</a:t>
            </a:fld>
            <a:endParaRPr lang="ar-SA"/>
          </a:p>
        </p:txBody>
      </p:sp>
    </p:spTree>
    <p:extLst>
      <p:ext uri="{BB962C8B-B14F-4D97-AF65-F5344CB8AC3E}">
        <p14:creationId xmlns:p14="http://schemas.microsoft.com/office/powerpoint/2010/main" val="4262799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spcBef>
                <a:spcPts val="1200"/>
              </a:spcBef>
              <a:spcAft>
                <a:spcPts val="0"/>
              </a:spcAft>
              <a:tabLst>
                <a:tab pos="5941060" algn="r"/>
              </a:tabLst>
            </a:pPr>
            <a:r>
              <a:rPr lang="ar-SA" sz="1400" b="1" kern="1600" dirty="0" smtClean="0">
                <a:solidFill>
                  <a:srgbClr val="004386"/>
                </a:solidFill>
                <a:effectLst/>
                <a:latin typeface="Tahoma"/>
                <a:ea typeface="Times New Roman"/>
                <a:cs typeface="Traditional Arabic"/>
              </a:rPr>
              <a:t>شكر وتقدير</a:t>
            </a:r>
            <a:endParaRPr lang="ar-TN" sz="1400" b="1" kern="1600" dirty="0" smtClean="0">
              <a:solidFill>
                <a:srgbClr val="004386"/>
              </a:solidFill>
              <a:effectLst/>
              <a:latin typeface="Tahoma"/>
              <a:ea typeface="Times New Roman"/>
              <a:cs typeface="Traditional Arabic"/>
            </a:endParaRPr>
          </a:p>
          <a:p>
            <a:pPr algn="r" rtl="1">
              <a:spcBef>
                <a:spcPts val="1200"/>
              </a:spcBef>
              <a:spcAft>
                <a:spcPts val="0"/>
              </a:spcAft>
              <a:tabLst>
                <a:tab pos="5941060" algn="r"/>
              </a:tabLst>
            </a:pPr>
            <a:endParaRPr lang="fr-CH" sz="1100" b="1" kern="1600" dirty="0" smtClean="0">
              <a:solidFill>
                <a:srgbClr val="004386"/>
              </a:solidFill>
              <a:effectLst/>
              <a:latin typeface="Tahoma"/>
              <a:ea typeface="Times New Roman"/>
              <a:cs typeface="Arial"/>
            </a:endParaRPr>
          </a:p>
          <a:p>
            <a:pPr algn="r" rtl="1">
              <a:lnSpc>
                <a:spcPts val="1400"/>
              </a:lnSpc>
              <a:spcBef>
                <a:spcPts val="800"/>
              </a:spcBef>
              <a:spcAft>
                <a:spcPts val="0"/>
              </a:spcAft>
            </a:pPr>
            <a:r>
              <a:rPr lang="ar-SA" sz="1200" dirty="0" smtClean="0">
                <a:effectLst/>
                <a:latin typeface="Times New Roman"/>
                <a:ea typeface="Times New Roman"/>
                <a:cs typeface="Traditional Arabic"/>
              </a:rPr>
              <a:t>لقد تم تطوير محتوى مجموعة </a:t>
            </a:r>
            <a:r>
              <a:rPr lang="ar-SA" sz="1200" dirty="0" err="1" smtClean="0">
                <a:effectLst/>
                <a:latin typeface="Times New Roman"/>
                <a:ea typeface="Times New Roman"/>
                <a:cs typeface="Traditional Arabic"/>
              </a:rPr>
              <a:t>اسفير</a:t>
            </a:r>
            <a:r>
              <a:rPr lang="ar-SA" sz="1200" dirty="0" smtClean="0">
                <a:effectLst/>
                <a:latin typeface="Times New Roman"/>
                <a:ea typeface="Times New Roman"/>
                <a:cs typeface="Traditional Arabic"/>
              </a:rPr>
              <a:t> التدريبية 2015 من قبل مستشاران مستقلان:</a:t>
            </a:r>
            <a:endParaRPr lang="ar-TN" sz="1200"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dirty="0" smtClean="0">
                <a:effectLst/>
                <a:latin typeface="Times New Roman"/>
                <a:ea typeface="Times New Roman"/>
                <a:cs typeface="Traditional Arabic"/>
              </a:rPr>
              <a:t>سيلفي روبرت </a:t>
            </a:r>
            <a:r>
              <a:rPr lang="en-GB" sz="1100" b="0" u="sng" dirty="0" smtClean="0">
                <a:solidFill>
                  <a:srgbClr val="004386"/>
                </a:solidFill>
                <a:effectLst/>
                <a:latin typeface="Times New Roman"/>
                <a:ea typeface="Times New Roman"/>
                <a:hlinkClick r:id="rId3"/>
              </a:rPr>
              <a:t>sylvierobertconsulting@yahoo.fr</a:t>
            </a:r>
            <a:r>
              <a:rPr lang="en-GB" sz="1100" b="1" u="sng" dirty="0" smtClean="0">
                <a:solidFill>
                  <a:srgbClr val="004386"/>
                </a:solidFill>
                <a:effectLst/>
                <a:latin typeface="Times New Roman"/>
                <a:ea typeface="Times New Roman"/>
              </a:rPr>
              <a:t> </a:t>
            </a:r>
            <a:r>
              <a:rPr lang="ar-SA" sz="1200" dirty="0" smtClean="0">
                <a:effectLst/>
                <a:latin typeface="Times New Roman"/>
                <a:ea typeface="Times New Roman"/>
                <a:cs typeface="Traditional Arabic"/>
              </a:rPr>
              <a:t>(منسق المشروع)</a:t>
            </a:r>
            <a:endParaRPr lang="ar-TN" sz="1200"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dirty="0" smtClean="0">
                <a:effectLst/>
                <a:latin typeface="Times New Roman"/>
                <a:ea typeface="Times New Roman"/>
                <a:cs typeface="Traditional Arabic"/>
              </a:rPr>
              <a:t>استريد دي </a:t>
            </a:r>
            <a:r>
              <a:rPr lang="ar-SA" sz="1200" dirty="0" err="1" smtClean="0">
                <a:effectLst/>
                <a:latin typeface="Times New Roman"/>
                <a:ea typeface="Times New Roman"/>
                <a:cs typeface="Traditional Arabic"/>
              </a:rPr>
              <a:t>فالون</a:t>
            </a:r>
            <a:r>
              <a:rPr lang="ar-SA" sz="1200" dirty="0" smtClean="0">
                <a:effectLst/>
                <a:latin typeface="Times New Roman"/>
                <a:ea typeface="Times New Roman"/>
                <a:cs typeface="Traditional Arabic"/>
              </a:rPr>
              <a:t> </a:t>
            </a:r>
            <a:r>
              <a:rPr lang="fr-CH" sz="1100" b="0" u="sng" dirty="0" smtClean="0">
                <a:solidFill>
                  <a:srgbClr val="004386"/>
                </a:solidFill>
                <a:effectLst/>
                <a:latin typeface="Times New Roman"/>
                <a:ea typeface="Times New Roman"/>
                <a:hlinkClick r:id="rId4"/>
              </a:rPr>
              <a:t>astriddevalon@gmail.com</a:t>
            </a:r>
            <a:r>
              <a:rPr lang="fr-CH" sz="1100" b="1" u="sng" dirty="0" smtClean="0">
                <a:solidFill>
                  <a:srgbClr val="004386"/>
                </a:solidFill>
                <a:effectLst/>
                <a:latin typeface="Times New Roman"/>
                <a:ea typeface="Times New Roman"/>
              </a:rPr>
              <a:t> </a:t>
            </a:r>
            <a:r>
              <a:rPr lang="ar-SA" sz="1200" dirty="0" smtClean="0">
                <a:effectLst/>
                <a:latin typeface="Times New Roman"/>
                <a:ea typeface="Times New Roman"/>
                <a:cs typeface="Traditional Arabic"/>
              </a:rPr>
              <a:t>(عضو)</a:t>
            </a:r>
            <a:endParaRPr lang="ar-TN" sz="1200"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dirty="0" smtClean="0">
                <a:effectLst/>
                <a:latin typeface="Times New Roman"/>
                <a:ea typeface="Times New Roman"/>
                <a:cs typeface="Traditional Arabic"/>
              </a:rPr>
              <a:t>لقد تمّ تنقيح مجموعة </a:t>
            </a:r>
            <a:r>
              <a:rPr lang="ar-SA" sz="1200" dirty="0" err="1" smtClean="0">
                <a:effectLst/>
                <a:latin typeface="Times New Roman"/>
                <a:ea typeface="Times New Roman"/>
                <a:cs typeface="Traditional Arabic"/>
              </a:rPr>
              <a:t>اسفير</a:t>
            </a:r>
            <a:r>
              <a:rPr lang="ar-SA" sz="1200" dirty="0" smtClean="0">
                <a:effectLst/>
                <a:latin typeface="Times New Roman"/>
                <a:ea typeface="Times New Roman"/>
                <a:cs typeface="Traditional Arabic"/>
              </a:rPr>
              <a:t> التّدريبيّة 2015 من قبل السيّدة كاري </a:t>
            </a:r>
            <a:r>
              <a:rPr lang="ar-SA" sz="1200" dirty="0" err="1" smtClean="0">
                <a:effectLst/>
                <a:latin typeface="Times New Roman"/>
                <a:ea typeface="Times New Roman"/>
                <a:cs typeface="Traditional Arabic"/>
              </a:rPr>
              <a:t>دياز</a:t>
            </a:r>
            <a:r>
              <a:rPr lang="ar-SA" sz="1200" dirty="0" smtClean="0">
                <a:effectLst/>
                <a:latin typeface="Times New Roman"/>
                <a:ea typeface="Times New Roman"/>
                <a:cs typeface="Traditional Arabic"/>
              </a:rPr>
              <a:t> ليتور وتصميمها من قبل </a:t>
            </a:r>
            <a:r>
              <a:rPr lang="ar-SA" sz="1200" dirty="0" err="1" smtClean="0">
                <a:effectLst/>
                <a:latin typeface="Times New Roman"/>
                <a:ea typeface="Times New Roman"/>
                <a:cs typeface="Traditional Arabic"/>
              </a:rPr>
              <a:t>والكغروف</a:t>
            </a:r>
            <a:r>
              <a:rPr lang="ar-SA" sz="1200" dirty="0" smtClean="0">
                <a:effectLst/>
                <a:latin typeface="Times New Roman"/>
                <a:ea typeface="Times New Roman"/>
                <a:cs typeface="Traditional Arabic"/>
              </a:rPr>
              <a:t> </a:t>
            </a:r>
            <a:r>
              <a:rPr lang="ar-SA" sz="1100" b="1" dirty="0" smtClean="0">
                <a:effectLst/>
                <a:latin typeface="Times New Roman"/>
                <a:ea typeface="Times New Roman"/>
              </a:rPr>
              <a:t>.</a:t>
            </a:r>
            <a:endParaRPr lang="ar-TN" sz="1100" b="1" dirty="0" smtClean="0">
              <a:effectLst/>
              <a:latin typeface="Times New Roman"/>
              <a:ea typeface="Times New Roman"/>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dirty="0" smtClean="0">
                <a:effectLst/>
                <a:latin typeface="Times New Roman"/>
                <a:ea typeface="Times New Roman"/>
                <a:cs typeface="Traditional Arabic"/>
              </a:rPr>
              <a:t>يود مكتب مشروع </a:t>
            </a:r>
            <a:r>
              <a:rPr lang="ar-SA" sz="1200" dirty="0" err="1" smtClean="0">
                <a:effectLst/>
                <a:latin typeface="Times New Roman"/>
                <a:ea typeface="Times New Roman"/>
                <a:cs typeface="Traditional Arabic"/>
              </a:rPr>
              <a:t>اسفير</a:t>
            </a:r>
            <a:r>
              <a:rPr lang="ar-SA" sz="1200" dirty="0" smtClean="0">
                <a:effectLst/>
                <a:latin typeface="Times New Roman"/>
                <a:ea typeface="Times New Roman"/>
                <a:cs typeface="Traditional Arabic"/>
              </a:rPr>
              <a:t> ان يتقدم بخالص الشكر والتقدير لكل المدرّبين (141مدرّبا) الذين قاموا بإنهاء دراسة الأجزاء التّدريبية 2011. </a:t>
            </a:r>
            <a:endParaRPr lang="ar-TN" sz="1200"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dirty="0" smtClean="0">
                <a:effectLst/>
                <a:latin typeface="Times New Roman"/>
                <a:ea typeface="Times New Roman"/>
                <a:cs typeface="Traditional Arabic"/>
              </a:rPr>
              <a:t>كما يتقدم أيضا بالشكر للأفراد والمنظّمات التالية الذين ساهموا في تطوير مجموعة </a:t>
            </a:r>
            <a:r>
              <a:rPr lang="ar-SA" sz="1200" dirty="0" err="1" smtClean="0">
                <a:effectLst/>
                <a:latin typeface="Times New Roman"/>
                <a:ea typeface="Times New Roman"/>
                <a:cs typeface="Traditional Arabic"/>
              </a:rPr>
              <a:t>اسفير</a:t>
            </a:r>
            <a:r>
              <a:rPr lang="ar-SA" sz="1200" dirty="0" smtClean="0">
                <a:effectLst/>
                <a:latin typeface="Times New Roman"/>
                <a:ea typeface="Times New Roman"/>
                <a:cs typeface="Traditional Arabic"/>
              </a:rPr>
              <a:t> التّدريبيّة 2015:  </a:t>
            </a:r>
            <a:endParaRPr lang="ar-TN" sz="1200" dirty="0" smtClean="0">
              <a:effectLst/>
              <a:latin typeface="Times New Roman"/>
              <a:ea typeface="Times New Roman"/>
              <a:cs typeface="Traditional Arabic"/>
            </a:endParaRPr>
          </a:p>
          <a:p>
            <a:pPr algn="r" rtl="1">
              <a:lnSpc>
                <a:spcPts val="1400"/>
              </a:lnSpc>
              <a:spcBef>
                <a:spcPts val="800"/>
              </a:spcBef>
              <a:spcAft>
                <a:spcPts val="0"/>
              </a:spcAft>
            </a:pPr>
            <a:endParaRPr lang="ar-TN" sz="1200"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b="1" dirty="0" smtClean="0">
                <a:effectLst/>
                <a:latin typeface="Times New Roman"/>
                <a:ea typeface="Times New Roman"/>
                <a:cs typeface="Traditional Arabic"/>
              </a:rPr>
              <a:t>أعضاء الفريق الاستشاري</a:t>
            </a:r>
            <a:endParaRPr lang="ar-TN" sz="1200" b="1"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dirty="0" smtClean="0">
                <a:effectLst/>
                <a:latin typeface="Times New Roman"/>
                <a:ea typeface="Times New Roman"/>
                <a:cs typeface="Traditional Arabic"/>
              </a:rPr>
              <a:t>دانيال ارتيغا، الاستراتيجية الدولية للأمم المتحدة من اجل الحد من الكوارث، </a:t>
            </a:r>
            <a:r>
              <a:rPr lang="ar-SA" sz="1200" dirty="0" err="1" smtClean="0">
                <a:effectLst/>
                <a:latin typeface="Times New Roman"/>
                <a:ea typeface="Times New Roman"/>
                <a:cs typeface="Traditional Arabic"/>
              </a:rPr>
              <a:t>فرانسيسكا</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بالارين</a:t>
            </a:r>
            <a:r>
              <a:rPr lang="ar-SA" sz="1200" dirty="0" smtClean="0">
                <a:effectLst/>
                <a:latin typeface="Times New Roman"/>
                <a:ea typeface="Times New Roman"/>
                <a:cs typeface="Traditional Arabic"/>
              </a:rPr>
              <a:t> (مستشار مستقل)، </a:t>
            </a:r>
            <a:r>
              <a:rPr lang="ar-SA" sz="1200" dirty="0" err="1" smtClean="0">
                <a:effectLst/>
                <a:latin typeface="Times New Roman"/>
                <a:ea typeface="Times New Roman"/>
                <a:cs typeface="Traditional Arabic"/>
              </a:rPr>
              <a:t>ساسكيا</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كاروزي</a:t>
            </a:r>
            <a:r>
              <a:rPr lang="ar-SA" sz="1200" dirty="0" smtClean="0">
                <a:effectLst/>
                <a:latin typeface="Times New Roman"/>
                <a:ea typeface="Times New Roman"/>
                <a:cs typeface="Traditional Arabic"/>
              </a:rPr>
              <a:t>، منظمة التعاون الدولي (كوبي)، ماركو </a:t>
            </a:r>
            <a:r>
              <a:rPr lang="ar-SA" sz="1200" dirty="0" err="1" smtClean="0">
                <a:effectLst/>
                <a:latin typeface="Times New Roman"/>
                <a:ea typeface="Times New Roman"/>
                <a:cs typeface="Traditional Arabic"/>
              </a:rPr>
              <a:t>كازافيكيا</a:t>
            </a:r>
            <a:r>
              <a:rPr lang="ar-SA" sz="1200" dirty="0" smtClean="0">
                <a:effectLst/>
                <a:latin typeface="Times New Roman"/>
                <a:ea typeface="Times New Roman"/>
                <a:cs typeface="Traditional Arabic"/>
              </a:rPr>
              <a:t>، منظمة الخطة الدولية (بلان انترناشيونال)، </a:t>
            </a:r>
            <a:r>
              <a:rPr lang="ar-SA" sz="1200" dirty="0" err="1" smtClean="0">
                <a:effectLst/>
                <a:latin typeface="Times New Roman"/>
                <a:ea typeface="Times New Roman"/>
                <a:cs typeface="Traditional Arabic"/>
              </a:rPr>
              <a:t>ايفات</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كرافتي</a:t>
            </a:r>
            <a:r>
              <a:rPr lang="ar-SA" sz="1200" b="1" dirty="0" smtClean="0">
                <a:effectLst/>
                <a:latin typeface="Times New Roman"/>
                <a:ea typeface="Times New Roman"/>
                <a:cs typeface="Traditional Arabic"/>
              </a:rPr>
              <a:t> </a:t>
            </a:r>
            <a:r>
              <a:rPr lang="ar-SA" sz="1200" dirty="0" smtClean="0">
                <a:effectLst/>
                <a:latin typeface="Times New Roman"/>
                <a:ea typeface="Times New Roman"/>
                <a:cs typeface="Traditional Arabic"/>
              </a:rPr>
              <a:t>(مستشار مستقل)، ايونا </a:t>
            </a:r>
            <a:r>
              <a:rPr lang="ar-SA" sz="1200" dirty="0" err="1" smtClean="0">
                <a:effectLst/>
                <a:latin typeface="Times New Roman"/>
                <a:ea typeface="Times New Roman"/>
                <a:cs typeface="Traditional Arabic"/>
              </a:rPr>
              <a:t>كريتارو</a:t>
            </a:r>
            <a:r>
              <a:rPr lang="ar-SA" sz="1200" dirty="0" smtClean="0">
                <a:effectLst/>
                <a:latin typeface="Times New Roman"/>
                <a:ea typeface="Times New Roman"/>
                <a:cs typeface="Traditional Arabic"/>
              </a:rPr>
              <a:t>، برنامج الامم المتحدة الانمائي، </a:t>
            </a:r>
            <a:r>
              <a:rPr lang="ar-SA" sz="1200" dirty="0" err="1" smtClean="0">
                <a:effectLst/>
                <a:latin typeface="Times New Roman"/>
                <a:ea typeface="Times New Roman"/>
                <a:cs typeface="Traditional Arabic"/>
              </a:rPr>
              <a:t>جنفياف</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سيفوكا</a:t>
            </a:r>
            <a:r>
              <a:rPr lang="ar-SA" sz="1200" dirty="0" smtClean="0">
                <a:effectLst/>
                <a:latin typeface="Times New Roman"/>
                <a:ea typeface="Times New Roman"/>
                <a:cs typeface="Traditional Arabic"/>
              </a:rPr>
              <a:t>، منظمة الشراكة في المساءلة الانسانيّة، </a:t>
            </a:r>
            <a:r>
              <a:rPr lang="ar-SA" sz="1200" dirty="0" err="1" smtClean="0">
                <a:effectLst/>
                <a:latin typeface="Times New Roman"/>
                <a:ea typeface="Times New Roman"/>
                <a:cs typeface="Traditional Arabic"/>
              </a:rPr>
              <a:t>جاين</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دايفس</a:t>
            </a:r>
            <a:r>
              <a:rPr lang="ar-SA" sz="1200" dirty="0" smtClean="0">
                <a:effectLst/>
                <a:latin typeface="Times New Roman"/>
                <a:ea typeface="Times New Roman"/>
                <a:cs typeface="Traditional Arabic"/>
              </a:rPr>
              <a:t> (مستشار مستقل)، امها </a:t>
            </a:r>
            <a:r>
              <a:rPr lang="ar-SA" sz="1200" dirty="0" err="1" smtClean="0">
                <a:effectLst/>
                <a:latin typeface="Times New Roman"/>
                <a:ea typeface="Times New Roman"/>
                <a:cs typeface="Traditional Arabic"/>
              </a:rPr>
              <a:t>ارمياس</a:t>
            </a:r>
            <a:r>
              <a:rPr lang="ar-SA" sz="1200" dirty="0" smtClean="0">
                <a:effectLst/>
                <a:latin typeface="Times New Roman"/>
                <a:ea typeface="Times New Roman"/>
                <a:cs typeface="Traditional Arabic"/>
              </a:rPr>
              <a:t>، مكتب الاستشارة في البحث والتدريب،</a:t>
            </a:r>
            <a:r>
              <a:rPr lang="ar-SA" sz="1100" b="1" dirty="0" smtClean="0">
                <a:effectLst/>
                <a:latin typeface="Times New Roman"/>
                <a:ea typeface="Times New Roman"/>
              </a:rPr>
              <a:t> </a:t>
            </a:r>
            <a:r>
              <a:rPr lang="ar-SA" sz="1200" dirty="0" smtClean="0">
                <a:effectLst/>
                <a:latin typeface="Times New Roman"/>
                <a:ea typeface="Times New Roman"/>
                <a:cs typeface="Traditional Arabic"/>
              </a:rPr>
              <a:t>فيرونيكا </a:t>
            </a:r>
            <a:r>
              <a:rPr lang="ar-SA" sz="1200" dirty="0" err="1" smtClean="0">
                <a:effectLst/>
                <a:latin typeface="Times New Roman"/>
                <a:ea typeface="Times New Roman"/>
                <a:cs typeface="Traditional Arabic"/>
              </a:rPr>
              <a:t>فوبارت</a:t>
            </a:r>
            <a:r>
              <a:rPr lang="ar-SA" sz="1200" b="1" dirty="0" smtClean="0">
                <a:effectLst/>
                <a:latin typeface="Times New Roman"/>
                <a:ea typeface="Times New Roman"/>
                <a:cs typeface="Traditional Arabic"/>
              </a:rPr>
              <a:t> </a:t>
            </a:r>
            <a:r>
              <a:rPr lang="ar-SA" sz="1200" dirty="0" smtClean="0">
                <a:effectLst/>
                <a:latin typeface="Times New Roman"/>
                <a:ea typeface="Times New Roman"/>
                <a:cs typeface="Traditional Arabic"/>
              </a:rPr>
              <a:t>(مستشار مستقل)، فرنسيس هورتن، الاستجابة المعمدانية العالمية (</a:t>
            </a:r>
            <a:r>
              <a:rPr lang="en-GB" sz="1050" dirty="0" smtClean="0">
                <a:effectLst/>
                <a:latin typeface="Traditional Arabic"/>
                <a:ea typeface="Times New Roman"/>
              </a:rPr>
              <a:t>BGR</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اوليفار</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هوفمان</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جوهانيتار</a:t>
            </a:r>
            <a:r>
              <a:rPr lang="ar-SA" sz="1200" dirty="0" smtClean="0">
                <a:effectLst/>
                <a:latin typeface="Times New Roman"/>
                <a:ea typeface="Times New Roman"/>
                <a:cs typeface="Traditional Arabic"/>
              </a:rPr>
              <a:t> انترناشيونال </a:t>
            </a:r>
            <a:r>
              <a:rPr lang="ar-SA" sz="1200" dirty="0" err="1" smtClean="0">
                <a:effectLst/>
                <a:latin typeface="Times New Roman"/>
                <a:ea typeface="Times New Roman"/>
                <a:cs typeface="Traditional Arabic"/>
              </a:rPr>
              <a:t>أسيستنس</a:t>
            </a:r>
            <a:r>
              <a:rPr lang="ar-SA" sz="1200" dirty="0" smtClean="0">
                <a:effectLst/>
                <a:latin typeface="Times New Roman"/>
                <a:ea typeface="Times New Roman"/>
                <a:cs typeface="Traditional Arabic"/>
              </a:rPr>
              <a:t>، رضوان اقبال، الخدمة الاجتماعية الدوليّة، </a:t>
            </a:r>
            <a:r>
              <a:rPr lang="ar-SA" sz="1200" dirty="0" err="1" smtClean="0">
                <a:effectLst/>
                <a:latin typeface="Times New Roman"/>
                <a:ea typeface="Times New Roman"/>
                <a:cs typeface="Traditional Arabic"/>
              </a:rPr>
              <a:t>غريغور</a:t>
            </a:r>
            <a:r>
              <a:rPr lang="ar-SA" sz="1200" dirty="0" smtClean="0">
                <a:effectLst/>
                <a:latin typeface="Times New Roman"/>
                <a:ea typeface="Times New Roman"/>
                <a:cs typeface="Traditional Arabic"/>
              </a:rPr>
              <a:t> جاك، منظمة كاير الدوليّة، جون كورس (مستشار مستقل)، اوليفيا </a:t>
            </a:r>
            <a:r>
              <a:rPr lang="ar-SA" sz="1200" dirty="0" err="1" smtClean="0">
                <a:effectLst/>
                <a:latin typeface="Times New Roman"/>
                <a:ea typeface="Times New Roman"/>
                <a:cs typeface="Traditional Arabic"/>
              </a:rPr>
              <a:t>كونغوما</a:t>
            </a:r>
            <a:r>
              <a:rPr lang="ar-SA" sz="1200" dirty="0" smtClean="0">
                <a:effectLst/>
                <a:latin typeface="Times New Roman"/>
                <a:ea typeface="Times New Roman"/>
                <a:cs typeface="Traditional Arabic"/>
              </a:rPr>
              <a:t>، التدريب على إدارة الكوارث ومركز تعليم في أفريقيا (</a:t>
            </a:r>
            <a:r>
              <a:rPr lang="en-GB" sz="1050" dirty="0" err="1" smtClean="0">
                <a:effectLst/>
                <a:latin typeface="Traditional Arabic"/>
                <a:ea typeface="Times New Roman"/>
              </a:rPr>
              <a:t>DiMTEC</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فاي</a:t>
            </a:r>
            <a:r>
              <a:rPr lang="ar-SA" sz="1200" dirty="0" smtClean="0">
                <a:effectLst/>
                <a:latin typeface="Times New Roman"/>
                <a:ea typeface="Times New Roman"/>
                <a:cs typeface="Traditional Arabic"/>
              </a:rPr>
              <a:t> لي، جهات اتصال </a:t>
            </a:r>
            <a:r>
              <a:rPr lang="ar-SA" sz="1200" dirty="0" err="1" smtClean="0">
                <a:effectLst/>
                <a:latin typeface="Times New Roman"/>
                <a:ea typeface="Times New Roman"/>
                <a:cs typeface="Traditional Arabic"/>
              </a:rPr>
              <a:t>اسفير:كوريا</a:t>
            </a:r>
            <a:r>
              <a:rPr lang="ar-SA" sz="1200" dirty="0" smtClean="0">
                <a:effectLst/>
                <a:latin typeface="Times New Roman"/>
                <a:ea typeface="Times New Roman"/>
                <a:cs typeface="Traditional Arabic"/>
              </a:rPr>
              <a:t>، سان </a:t>
            </a:r>
            <a:r>
              <a:rPr lang="ar-SA" sz="1200" dirty="0" err="1" smtClean="0">
                <a:effectLst/>
                <a:latin typeface="Times New Roman"/>
                <a:ea typeface="Times New Roman"/>
                <a:cs typeface="Traditional Arabic"/>
              </a:rPr>
              <a:t>لاوري</a:t>
            </a:r>
            <a:r>
              <a:rPr lang="ar-SA" sz="1200" dirty="0" smtClean="0">
                <a:effectLst/>
                <a:latin typeface="Times New Roman"/>
                <a:ea typeface="Times New Roman"/>
                <a:cs typeface="Traditional Arabic"/>
              </a:rPr>
              <a:t> (المدير)، مجموعة ستارت نتوورك، جوليان </a:t>
            </a:r>
            <a:r>
              <a:rPr lang="ar-SA" sz="1200" dirty="0" err="1" smtClean="0">
                <a:effectLst/>
                <a:latin typeface="Times New Roman"/>
                <a:ea typeface="Times New Roman"/>
                <a:cs typeface="Traditional Arabic"/>
              </a:rPr>
              <a:t>مارنيف</a:t>
            </a:r>
            <a:r>
              <a:rPr lang="ar-SA" sz="1200" dirty="0" smtClean="0">
                <a:effectLst/>
                <a:latin typeface="Times New Roman"/>
                <a:ea typeface="Times New Roman"/>
                <a:cs typeface="Traditional Arabic"/>
              </a:rPr>
              <a:t>، اللجنة الدوليّة للإنقاذ، </a:t>
            </a:r>
            <a:r>
              <a:rPr lang="ar-SA" sz="1200" dirty="0" err="1" smtClean="0">
                <a:effectLst/>
                <a:latin typeface="Times New Roman"/>
                <a:ea typeface="Times New Roman"/>
                <a:cs typeface="Traditional Arabic"/>
              </a:rPr>
              <a:t>اوما</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نريانان</a:t>
            </a:r>
            <a:r>
              <a:rPr lang="ar-SA" sz="1200" dirty="0" smtClean="0">
                <a:effectLst/>
                <a:latin typeface="Times New Roman"/>
                <a:ea typeface="Times New Roman"/>
                <a:cs typeface="Traditional Arabic"/>
              </a:rPr>
              <a:t> (مستشار مستقل)، </a:t>
            </a:r>
            <a:r>
              <a:rPr lang="ar-SA" sz="1200" dirty="0" err="1" smtClean="0">
                <a:effectLst/>
                <a:latin typeface="Times New Roman"/>
                <a:ea typeface="Times New Roman"/>
                <a:cs typeface="Traditional Arabic"/>
              </a:rPr>
              <a:t>سوبارنا</a:t>
            </a:r>
            <a:r>
              <a:rPr lang="ar-SA" sz="1200" dirty="0" smtClean="0">
                <a:effectLst/>
                <a:latin typeface="Times New Roman"/>
                <a:ea typeface="Times New Roman"/>
                <a:cs typeface="Traditional Arabic"/>
              </a:rPr>
              <a:t> نارين (مستشار مستقل)، </a:t>
            </a:r>
            <a:r>
              <a:rPr lang="ar-SA" sz="1200" dirty="0" err="1" smtClean="0">
                <a:effectLst/>
                <a:latin typeface="Times New Roman"/>
                <a:ea typeface="Times New Roman"/>
                <a:cs typeface="Traditional Arabic"/>
              </a:rPr>
              <a:t>كاميل</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نسبوم</a:t>
            </a:r>
            <a:r>
              <a:rPr lang="ar-SA" sz="1200" dirty="0" smtClean="0">
                <a:effectLst/>
                <a:latin typeface="Times New Roman"/>
                <a:ea typeface="Times New Roman"/>
                <a:cs typeface="Traditional Arabic"/>
              </a:rPr>
              <a:t>، معهد الدراسات حول النزاعات والعمل الانساني</a:t>
            </a:r>
            <a:r>
              <a:rPr lang="ar-SA" sz="1200" b="1" dirty="0" smtClean="0">
                <a:effectLst/>
                <a:latin typeface="Times New Roman"/>
                <a:ea typeface="Times New Roman"/>
                <a:cs typeface="Traditional Arabic"/>
              </a:rPr>
              <a:t> (</a:t>
            </a:r>
            <a:r>
              <a:rPr lang="fr-CH" sz="1100" dirty="0" smtClean="0">
                <a:effectLst/>
                <a:latin typeface="Traditional Arabic"/>
                <a:ea typeface="Times New Roman"/>
              </a:rPr>
              <a:t>IECAH</a:t>
            </a:r>
            <a:r>
              <a:rPr lang="ar-SA" sz="1200" b="1" dirty="0" smtClean="0">
                <a:effectLst/>
                <a:latin typeface="Times New Roman"/>
                <a:ea typeface="Times New Roman"/>
                <a:cs typeface="Traditional Arabic"/>
              </a:rPr>
              <a:t>)</a:t>
            </a:r>
            <a:r>
              <a:rPr lang="ar-TN" sz="1200" b="1" dirty="0" smtClean="0">
                <a:effectLst/>
                <a:latin typeface="Times New Roman"/>
                <a:ea typeface="Times New Roman"/>
                <a:cs typeface="Traditional Arabic"/>
              </a:rPr>
              <a:t>، </a:t>
            </a:r>
            <a:r>
              <a:rPr lang="ar-TN" sz="1200" dirty="0" smtClean="0">
                <a:effectLst/>
                <a:latin typeface="Times New Roman"/>
                <a:ea typeface="Times New Roman"/>
                <a:cs typeface="Traditional Arabic"/>
              </a:rPr>
              <a:t>مصطفى عثمان</a:t>
            </a:r>
            <a:r>
              <a:rPr lang="ar-SA" sz="1200" dirty="0" smtClean="0">
                <a:effectLst/>
                <a:latin typeface="Times New Roman"/>
                <a:ea typeface="Times New Roman"/>
                <a:cs typeface="Traditional Arabic"/>
              </a:rPr>
              <a:t>(مستشار مستقل)، </a:t>
            </a:r>
            <a:r>
              <a:rPr lang="ar-SA" sz="1200" dirty="0" err="1" smtClean="0">
                <a:effectLst/>
                <a:latin typeface="Times New Roman"/>
                <a:ea typeface="Times New Roman"/>
                <a:cs typeface="Traditional Arabic"/>
              </a:rPr>
              <a:t>فرنسسكو</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باغانيني</a:t>
            </a:r>
            <a:r>
              <a:rPr lang="ar-SA" sz="1200" dirty="0" smtClean="0">
                <a:effectLst/>
                <a:latin typeface="Times New Roman"/>
                <a:ea typeface="Times New Roman"/>
                <a:cs typeface="Traditional Arabic"/>
              </a:rPr>
              <a:t>، اللجنة الميثودية المتحدة للإغاثة</a:t>
            </a:r>
            <a:r>
              <a:rPr lang="ar-SA" sz="1200" b="1" dirty="0" smtClean="0">
                <a:effectLst/>
                <a:latin typeface="Times New Roman"/>
                <a:ea typeface="Times New Roman"/>
                <a:cs typeface="Traditional Arabic"/>
              </a:rPr>
              <a:t> </a:t>
            </a:r>
            <a:r>
              <a:rPr lang="ar-SA" sz="1200" dirty="0" smtClean="0">
                <a:effectLst/>
                <a:latin typeface="Times New Roman"/>
                <a:ea typeface="Times New Roman"/>
                <a:cs typeface="Traditional Arabic"/>
              </a:rPr>
              <a:t>(</a:t>
            </a:r>
            <a:r>
              <a:rPr lang="en-GB" sz="900" dirty="0" smtClean="0">
                <a:effectLst/>
                <a:latin typeface="Traditional Arabic"/>
                <a:ea typeface="Times New Roman"/>
              </a:rPr>
              <a:t>UMCOR</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وارنر</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باسانيزي</a:t>
            </a:r>
            <a:r>
              <a:rPr lang="ar-SA" sz="1200" dirty="0" smtClean="0">
                <a:effectLst/>
                <a:latin typeface="Times New Roman"/>
                <a:ea typeface="Times New Roman"/>
                <a:cs typeface="Traditional Arabic"/>
              </a:rPr>
              <a:t>، منظمة صندوق الطفل الدوليّة، </a:t>
            </a:r>
            <a:r>
              <a:rPr lang="ar-SA" sz="1200" dirty="0" err="1" smtClean="0">
                <a:effectLst/>
                <a:latin typeface="Times New Roman"/>
                <a:ea typeface="Times New Roman"/>
                <a:cs typeface="Traditional Arabic"/>
              </a:rPr>
              <a:t>جرجاي</a:t>
            </a:r>
            <a:r>
              <a:rPr lang="ar-SA" sz="1200" dirty="0" smtClean="0">
                <a:effectLst/>
                <a:latin typeface="Times New Roman"/>
                <a:ea typeface="Times New Roman"/>
                <a:cs typeface="Traditional Arabic"/>
              </a:rPr>
              <a:t> باستور، اللجنة الدولية للإنقاذ، فرنسيسكو راي، </a:t>
            </a:r>
            <a:r>
              <a:rPr lang="ar-SA" sz="1200" dirty="0" err="1" smtClean="0">
                <a:effectLst/>
                <a:latin typeface="Times New Roman"/>
                <a:ea typeface="Times New Roman"/>
                <a:cs typeface="Traditional Arabic"/>
              </a:rPr>
              <a:t>سبهاسيش</a:t>
            </a:r>
            <a:r>
              <a:rPr lang="ar-SA" sz="1200" dirty="0" smtClean="0">
                <a:effectLst/>
                <a:latin typeface="Times New Roman"/>
                <a:ea typeface="Times New Roman"/>
                <a:cs typeface="Traditional Arabic"/>
              </a:rPr>
              <a:t> روي، المنظمة اللوثرية الدولية </a:t>
            </a:r>
            <a:r>
              <a:rPr lang="ar-SA" sz="1200" dirty="0" err="1" smtClean="0">
                <a:effectLst/>
                <a:latin typeface="Times New Roman"/>
                <a:ea typeface="Times New Roman"/>
                <a:cs typeface="Traditional Arabic"/>
              </a:rPr>
              <a:t>للاغاثة</a:t>
            </a:r>
            <a:r>
              <a:rPr lang="ar-SA" sz="1200" dirty="0" smtClean="0">
                <a:effectLst/>
                <a:latin typeface="Times New Roman"/>
                <a:ea typeface="Times New Roman"/>
                <a:cs typeface="Traditional Arabic"/>
              </a:rPr>
              <a:t>، بيتر </a:t>
            </a:r>
            <a:r>
              <a:rPr lang="ar-SA" sz="1200" dirty="0" err="1" smtClean="0">
                <a:effectLst/>
                <a:latin typeface="Times New Roman"/>
                <a:ea typeface="Times New Roman"/>
                <a:cs typeface="Traditional Arabic"/>
              </a:rPr>
              <a:t>شميتز</a:t>
            </a:r>
            <a:r>
              <a:rPr lang="ar-SA" sz="1200" dirty="0" smtClean="0">
                <a:effectLst/>
                <a:latin typeface="Times New Roman"/>
                <a:ea typeface="Times New Roman"/>
                <a:cs typeface="Traditional Arabic"/>
              </a:rPr>
              <a:t>، جامعة بون، باولا </a:t>
            </a:r>
            <a:r>
              <a:rPr lang="ar-SA" sz="1200" dirty="0" err="1" smtClean="0">
                <a:effectLst/>
                <a:latin typeface="Times New Roman"/>
                <a:ea typeface="Times New Roman"/>
                <a:cs typeface="Traditional Arabic"/>
              </a:rPr>
              <a:t>تيناليا</a:t>
            </a:r>
            <a:r>
              <a:rPr lang="ar-SA" sz="1200" dirty="0" smtClean="0">
                <a:effectLst/>
                <a:latin typeface="Times New Roman"/>
                <a:ea typeface="Times New Roman"/>
                <a:cs typeface="Traditional Arabic"/>
              </a:rPr>
              <a:t>، جمعية العمل لمكافحة الجوع، باولا تومسن(مستشار مستقل)، </a:t>
            </a:r>
            <a:r>
              <a:rPr lang="ar-SA" sz="1200" dirty="0" err="1" smtClean="0">
                <a:effectLst/>
                <a:latin typeface="Times New Roman"/>
                <a:ea typeface="Times New Roman"/>
                <a:cs typeface="Traditional Arabic"/>
              </a:rPr>
              <a:t>ليزولتو</a:t>
            </a:r>
            <a:r>
              <a:rPr lang="ar-SA" sz="1200" dirty="0" smtClean="0">
                <a:effectLst/>
                <a:latin typeface="Times New Roman"/>
                <a:ea typeface="Times New Roman"/>
                <a:cs typeface="Traditional Arabic"/>
              </a:rPr>
              <a:t> تسوما (مستشار مستقل)، زينب تركمن، جهات اتصال </a:t>
            </a:r>
            <a:r>
              <a:rPr lang="ar-SA" sz="1200" dirty="0" err="1" smtClean="0">
                <a:effectLst/>
                <a:latin typeface="Times New Roman"/>
                <a:ea typeface="Times New Roman"/>
                <a:cs typeface="Traditional Arabic"/>
              </a:rPr>
              <a:t>اسفير:تركيا</a:t>
            </a:r>
            <a:r>
              <a:rPr lang="ar-SA" sz="1200" dirty="0" smtClean="0">
                <a:effectLst/>
                <a:latin typeface="Times New Roman"/>
                <a:ea typeface="Times New Roman"/>
                <a:cs typeface="Traditional Arabic"/>
              </a:rPr>
              <a:t>، انا </a:t>
            </a:r>
            <a:r>
              <a:rPr lang="ar-SA" sz="1200" dirty="0" err="1" smtClean="0">
                <a:effectLst/>
                <a:latin typeface="Times New Roman"/>
                <a:ea typeface="Times New Roman"/>
                <a:cs typeface="Traditional Arabic"/>
              </a:rPr>
              <a:t>أرغوتي</a:t>
            </a:r>
            <a:r>
              <a:rPr lang="ar-SA" sz="1200" b="1" dirty="0" smtClean="0">
                <a:effectLst/>
                <a:latin typeface="Times New Roman"/>
                <a:ea typeface="Times New Roman"/>
                <a:cs typeface="Traditional Arabic"/>
              </a:rPr>
              <a:t> </a:t>
            </a:r>
            <a:r>
              <a:rPr lang="ar-SA" sz="1200" dirty="0" smtClean="0">
                <a:effectLst/>
                <a:latin typeface="Times New Roman"/>
                <a:ea typeface="Times New Roman"/>
                <a:cs typeface="Traditional Arabic"/>
              </a:rPr>
              <a:t>(مستشار مستقل)، </a:t>
            </a:r>
            <a:r>
              <a:rPr lang="ar-SA" sz="1200" dirty="0" err="1" smtClean="0">
                <a:effectLst/>
                <a:latin typeface="Times New Roman"/>
                <a:ea typeface="Times New Roman"/>
                <a:cs typeface="Traditional Arabic"/>
              </a:rPr>
              <a:t>بيرهانو</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واكا</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تروكير</a:t>
            </a:r>
            <a:r>
              <a:rPr lang="ar-SA" sz="1200" dirty="0" smtClean="0">
                <a:effectLst/>
                <a:latin typeface="Times New Roman"/>
                <a:ea typeface="Times New Roman"/>
                <a:cs typeface="Traditional Arabic"/>
              </a:rPr>
              <a:t>، وليام بريان واليس، شبكة النهوض بالمشروعات الصغيرة وتعزيزها، كاثي وتسون، منسّق المعايير والإرشادات في الطوارئ الخاصة بالماشية، جان </a:t>
            </a:r>
            <a:r>
              <a:rPr lang="ar-SA" sz="1200" dirty="0" err="1" smtClean="0">
                <a:effectLst/>
                <a:latin typeface="Times New Roman"/>
                <a:ea typeface="Times New Roman"/>
                <a:cs typeface="Traditional Arabic"/>
              </a:rPr>
              <a:t>ووتس</a:t>
            </a:r>
            <a:r>
              <a:rPr lang="ar-SA" sz="1200" dirty="0" smtClean="0">
                <a:effectLst/>
                <a:latin typeface="Times New Roman"/>
                <a:ea typeface="Times New Roman"/>
                <a:cs typeface="Traditional Arabic"/>
              </a:rPr>
              <a:t>، أعضاء فريق موظفي مشروع </a:t>
            </a:r>
            <a:r>
              <a:rPr lang="ar-SA" sz="1200" dirty="0" err="1" smtClean="0">
                <a:effectLst/>
                <a:latin typeface="Times New Roman"/>
                <a:ea typeface="Times New Roman"/>
                <a:cs typeface="Traditional Arabic"/>
              </a:rPr>
              <a:t>اسفير</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وكاريتاس</a:t>
            </a:r>
            <a:r>
              <a:rPr lang="ar-SA" sz="1200" dirty="0" smtClean="0">
                <a:effectLst/>
                <a:latin typeface="Times New Roman"/>
                <a:ea typeface="Times New Roman"/>
                <a:cs typeface="Traditional Arabic"/>
              </a:rPr>
              <a:t> الدولية، نينا ورمان (مستشار مستقل)، كيلي </a:t>
            </a:r>
            <a:r>
              <a:rPr lang="ar-SA" sz="1200" dirty="0" err="1" smtClean="0">
                <a:effectLst/>
                <a:latin typeface="Times New Roman"/>
                <a:ea typeface="Times New Roman"/>
                <a:cs typeface="Traditional Arabic"/>
              </a:rPr>
              <a:t>ووستر</a:t>
            </a:r>
            <a:r>
              <a:rPr lang="ar-SA" sz="1200" dirty="0" smtClean="0">
                <a:effectLst/>
                <a:latin typeface="Times New Roman"/>
                <a:ea typeface="Times New Roman"/>
                <a:cs typeface="Traditional Arabic"/>
              </a:rPr>
              <a:t> (مستشار مستقل)، </a:t>
            </a:r>
            <a:r>
              <a:rPr lang="ar-SA" sz="1200" dirty="0" err="1" smtClean="0">
                <a:effectLst/>
                <a:latin typeface="Times New Roman"/>
                <a:ea typeface="Times New Roman"/>
                <a:cs typeface="Traditional Arabic"/>
              </a:rPr>
              <a:t>داودا</a:t>
            </a:r>
            <a:r>
              <a:rPr lang="ar-SA" sz="1200" dirty="0" smtClean="0">
                <a:effectLst/>
                <a:latin typeface="Times New Roman"/>
                <a:ea typeface="Times New Roman"/>
                <a:cs typeface="Traditional Arabic"/>
              </a:rPr>
              <a:t> يحيى، منضمة الأغذية والزراعة. </a:t>
            </a:r>
            <a:endParaRPr lang="ar-TN" sz="1200"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b="1" dirty="0" smtClean="0">
                <a:effectLst/>
                <a:latin typeface="Times New Roman"/>
                <a:ea typeface="Times New Roman"/>
                <a:cs typeface="Traditional Arabic"/>
              </a:rPr>
              <a:t> الشركاء الذين سهلوا اختبار بعض الأجزاء  </a:t>
            </a:r>
            <a:endParaRPr lang="ar-TN" sz="1200" b="1"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1400"/>
              <a:buFont typeface="Symbol"/>
              <a:buChar char=""/>
            </a:pPr>
            <a:r>
              <a:rPr lang="ar-SA" sz="1200" dirty="0" smtClean="0">
                <a:effectLst/>
                <a:latin typeface="Times New Roman"/>
                <a:ea typeface="Times New Roman"/>
                <a:cs typeface="Traditional Arabic"/>
              </a:rPr>
              <a:t>معهد </a:t>
            </a:r>
            <a:r>
              <a:rPr lang="ar-SA" sz="1200" dirty="0" err="1" smtClean="0">
                <a:effectLst/>
                <a:latin typeface="Times New Roman"/>
                <a:ea typeface="Times New Roman"/>
                <a:cs typeface="Traditional Arabic"/>
              </a:rPr>
              <a:t>بيوفورس</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روري</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دونهام</a:t>
            </a:r>
            <a:r>
              <a:rPr lang="ar-SA" sz="1200" dirty="0" smtClean="0">
                <a:effectLst/>
                <a:latin typeface="Times New Roman"/>
                <a:ea typeface="Times New Roman"/>
                <a:cs typeface="Traditional Arabic"/>
              </a:rPr>
              <a:t> وكاثرين </a:t>
            </a:r>
            <a:r>
              <a:rPr lang="ar-SA" sz="1200" dirty="0" err="1" smtClean="0">
                <a:effectLst/>
                <a:latin typeface="Times New Roman"/>
                <a:ea typeface="Times New Roman"/>
                <a:cs typeface="Traditional Arabic"/>
              </a:rPr>
              <a:t>فيولاند</a:t>
            </a:r>
            <a:r>
              <a:rPr lang="ar-SA" sz="1200" dirty="0" smtClean="0">
                <a:effectLst/>
                <a:latin typeface="Times New Roman"/>
                <a:ea typeface="Times New Roman"/>
                <a:cs typeface="Traditional Arabic"/>
              </a:rPr>
              <a:t>.</a:t>
            </a:r>
            <a:endParaRPr lang="fr-CH" sz="1100" dirty="0" smtClean="0">
              <a:effectLst/>
              <a:latin typeface="Times New Roman"/>
              <a:ea typeface="Times New Roman"/>
              <a:cs typeface="Symbol"/>
            </a:endParaRPr>
          </a:p>
          <a:p>
            <a:pPr marL="342900" lvl="0" indent="-342900" algn="r" rtl="1">
              <a:lnSpc>
                <a:spcPts val="1400"/>
              </a:lnSpc>
              <a:spcBef>
                <a:spcPts val="800"/>
              </a:spcBef>
              <a:spcAft>
                <a:spcPts val="0"/>
              </a:spcAft>
              <a:buClr>
                <a:srgbClr val="004386"/>
              </a:buClr>
              <a:buSzPts val="1400"/>
              <a:buFont typeface="Symbol"/>
              <a:buChar char=""/>
            </a:pPr>
            <a:r>
              <a:rPr lang="ar-SA" sz="1200" dirty="0" smtClean="0">
                <a:effectLst/>
                <a:latin typeface="Times New Roman"/>
                <a:ea typeface="Times New Roman"/>
                <a:cs typeface="Traditional Arabic"/>
              </a:rPr>
              <a:t>مركز التعليم والبحوث في مجال العمل الإنساني (</a:t>
            </a:r>
            <a:r>
              <a:rPr lang="en-GB" sz="1050" dirty="0" smtClean="0">
                <a:effectLst/>
                <a:latin typeface="Traditional Arabic"/>
                <a:ea typeface="Times New Roman"/>
                <a:cs typeface="Symbol"/>
              </a:rPr>
              <a:t>CERAH</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ايديت</a:t>
            </a:r>
            <a:r>
              <a:rPr lang="ar-SA" sz="1200" dirty="0" smtClean="0">
                <a:effectLst/>
                <a:latin typeface="Times New Roman"/>
                <a:ea typeface="Times New Roman"/>
                <a:cs typeface="Traditional Arabic"/>
              </a:rPr>
              <a:t> </a:t>
            </a:r>
            <a:r>
              <a:rPr lang="ar-SA" sz="1200" dirty="0" err="1" smtClean="0">
                <a:effectLst/>
                <a:latin typeface="Times New Roman"/>
                <a:ea typeface="Times New Roman"/>
                <a:cs typeface="Traditional Arabic"/>
              </a:rPr>
              <a:t>فافورو</a:t>
            </a:r>
            <a:r>
              <a:rPr lang="ar-SA" sz="1200" dirty="0" smtClean="0">
                <a:effectLst/>
                <a:latin typeface="Times New Roman"/>
                <a:ea typeface="Times New Roman"/>
                <a:cs typeface="Traditional Arabic"/>
              </a:rPr>
              <a:t> ومركز التعليم والبحوث في مجال العمل الإنساني في حد ذاته.</a:t>
            </a:r>
            <a:endParaRPr lang="fr-CH" sz="1100" dirty="0" smtClean="0">
              <a:effectLst/>
              <a:latin typeface="Times New Roman"/>
              <a:ea typeface="Times New Roman"/>
              <a:cs typeface="Symbol"/>
            </a:endParaRPr>
          </a:p>
          <a:p>
            <a:pPr marL="342900" lvl="0" indent="-342900" algn="r" rtl="1">
              <a:lnSpc>
                <a:spcPts val="1400"/>
              </a:lnSpc>
              <a:spcBef>
                <a:spcPts val="800"/>
              </a:spcBef>
              <a:spcAft>
                <a:spcPts val="0"/>
              </a:spcAft>
              <a:buClr>
                <a:srgbClr val="004386"/>
              </a:buClr>
              <a:buSzPts val="1400"/>
              <a:buFont typeface="Symbol"/>
              <a:buChar char=""/>
            </a:pPr>
            <a:r>
              <a:rPr lang="ar-SA" sz="1200" dirty="0" smtClean="0">
                <a:effectLst/>
                <a:latin typeface="Times New Roman"/>
                <a:ea typeface="Times New Roman"/>
                <a:cs typeface="Traditional Arabic"/>
              </a:rPr>
              <a:t>اللجنة الدائمة المشتركة بين الوكالات: </a:t>
            </a:r>
            <a:r>
              <a:rPr lang="ar-SA" sz="1200" dirty="0" err="1" smtClean="0">
                <a:effectLst/>
                <a:latin typeface="Times New Roman"/>
                <a:ea typeface="Times New Roman"/>
                <a:cs typeface="Traditional Arabic"/>
              </a:rPr>
              <a:t>مانيشا</a:t>
            </a:r>
            <a:r>
              <a:rPr lang="ar-SA" sz="1200" dirty="0" smtClean="0">
                <a:effectLst/>
                <a:latin typeface="Times New Roman"/>
                <a:ea typeface="Times New Roman"/>
                <a:cs typeface="Traditional Arabic"/>
              </a:rPr>
              <a:t> توماس وأدن </a:t>
            </a:r>
            <a:r>
              <a:rPr lang="ar-SA" sz="1200" dirty="0" err="1" smtClean="0">
                <a:effectLst/>
                <a:latin typeface="Times New Roman"/>
                <a:ea typeface="Times New Roman"/>
                <a:cs typeface="Traditional Arabic"/>
              </a:rPr>
              <a:t>استرهويزن</a:t>
            </a:r>
            <a:r>
              <a:rPr lang="ar-SA" sz="1200" dirty="0" smtClean="0">
                <a:effectLst/>
                <a:latin typeface="Times New Roman"/>
                <a:ea typeface="Times New Roman"/>
                <a:cs typeface="Traditional Arabic"/>
              </a:rPr>
              <a:t>.</a:t>
            </a:r>
            <a:endParaRPr lang="ar-TN" sz="1200" dirty="0" smtClean="0">
              <a:effectLst/>
              <a:latin typeface="Times New Roman"/>
              <a:ea typeface="Times New Roman"/>
              <a:cs typeface="Traditional Arabic"/>
            </a:endParaRPr>
          </a:p>
          <a:p>
            <a:pPr marL="342900" lvl="0" indent="-342900" algn="r" rtl="1">
              <a:lnSpc>
                <a:spcPts val="1400"/>
              </a:lnSpc>
              <a:spcBef>
                <a:spcPts val="800"/>
              </a:spcBef>
              <a:spcAft>
                <a:spcPts val="0"/>
              </a:spcAft>
              <a:buClr>
                <a:srgbClr val="004386"/>
              </a:buClr>
              <a:buSzPts val="1400"/>
              <a:buFont typeface="Symbol"/>
              <a:buChar char=""/>
            </a:pPr>
            <a:endParaRPr lang="fr-CH" sz="1100" dirty="0" smtClean="0">
              <a:effectLst/>
              <a:latin typeface="Times New Roman"/>
              <a:ea typeface="Times New Roman"/>
              <a:cs typeface="Symbol"/>
            </a:endParaRPr>
          </a:p>
          <a:p>
            <a:pPr algn="r" rtl="1">
              <a:lnSpc>
                <a:spcPts val="1400"/>
              </a:lnSpc>
              <a:spcBef>
                <a:spcPts val="800"/>
              </a:spcBef>
              <a:spcAft>
                <a:spcPts val="0"/>
              </a:spcAft>
            </a:pPr>
            <a:r>
              <a:rPr lang="ar-SA" sz="1200" b="1" dirty="0" smtClean="0">
                <a:effectLst/>
                <a:latin typeface="Times New Roman"/>
                <a:ea typeface="Times New Roman"/>
                <a:cs typeface="Traditional Arabic"/>
              </a:rPr>
              <a:t>الشركاء الذين </a:t>
            </a:r>
            <a:r>
              <a:rPr lang="ar-TN" sz="1200" b="1" dirty="0" smtClean="0">
                <a:effectLst/>
                <a:latin typeface="Times New Roman"/>
                <a:ea typeface="Times New Roman"/>
                <a:cs typeface="Traditional Arabic"/>
              </a:rPr>
              <a:t>ساهموا ببعض الأدوات</a:t>
            </a:r>
          </a:p>
          <a:p>
            <a:pPr algn="r" rtl="1">
              <a:lnSpc>
                <a:spcPts val="1400"/>
              </a:lnSpc>
              <a:spcBef>
                <a:spcPts val="800"/>
              </a:spcBef>
              <a:spcAft>
                <a:spcPts val="0"/>
              </a:spcAft>
            </a:pPr>
            <a:endParaRPr lang="fr-CH" sz="110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1400"/>
              <a:buFont typeface="Symbol"/>
              <a:buChar char=""/>
            </a:pPr>
            <a:r>
              <a:rPr lang="ar-SA" sz="1200" dirty="0" smtClean="0">
                <a:effectLst/>
                <a:latin typeface="Times New Roman"/>
                <a:ea typeface="Times New Roman"/>
                <a:cs typeface="Traditional Arabic"/>
              </a:rPr>
              <a:t>الخدمات المجتمعية العالمية آسيا: المحتوى والصور من كتيّب "الجودة والمساءلة لإدارة دورة المشروع"، نشرته منظمة الخدمات المجتمعية العالمية آسيا وتمّ استعماله في مجموعة </a:t>
            </a:r>
            <a:r>
              <a:rPr lang="ar-SA" sz="1200" dirty="0" err="1" smtClean="0">
                <a:effectLst/>
                <a:latin typeface="Times New Roman"/>
                <a:ea typeface="Times New Roman"/>
                <a:cs typeface="Traditional Arabic"/>
              </a:rPr>
              <a:t>اسفير</a:t>
            </a:r>
            <a:r>
              <a:rPr lang="ar-SA" sz="1200" dirty="0" smtClean="0">
                <a:effectLst/>
                <a:latin typeface="Times New Roman"/>
                <a:ea typeface="Times New Roman"/>
                <a:cs typeface="Traditional Arabic"/>
              </a:rPr>
              <a:t> التدريبية 2015. </a:t>
            </a:r>
            <a:r>
              <a:rPr lang="en-GB" sz="1200" b="0" u="sng" dirty="0" smtClean="0">
                <a:solidFill>
                  <a:srgbClr val="004386"/>
                </a:solidFill>
                <a:effectLst/>
                <a:latin typeface="Traditional Arabic"/>
                <a:ea typeface="Times New Roman"/>
                <a:cs typeface="Symbol"/>
                <a:hlinkClick r:id="rId5"/>
              </a:rPr>
              <a:t>www.communityworldservice.asia</a:t>
            </a:r>
            <a:endParaRPr lang="fr-CH" sz="1100" dirty="0" smtClean="0">
              <a:effectLst/>
              <a:latin typeface="Times New Roman"/>
              <a:ea typeface="Times New Roman"/>
              <a:cs typeface="Symbol"/>
            </a:endParaRPr>
          </a:p>
          <a:p>
            <a:pPr marL="342900" lvl="0" indent="-342900" algn="r" rtl="1">
              <a:lnSpc>
                <a:spcPts val="1400"/>
              </a:lnSpc>
              <a:spcBef>
                <a:spcPts val="800"/>
              </a:spcBef>
              <a:spcAft>
                <a:spcPts val="0"/>
              </a:spcAft>
              <a:buClr>
                <a:srgbClr val="004386"/>
              </a:buClr>
              <a:buSzPts val="1400"/>
              <a:buFont typeface="Symbol"/>
              <a:buChar char=""/>
            </a:pPr>
            <a:r>
              <a:rPr lang="ar-TN" sz="1200" dirty="0" err="1" smtClean="0">
                <a:effectLst/>
                <a:latin typeface="Times New Roman"/>
                <a:ea typeface="Times New Roman"/>
                <a:cs typeface="Traditional Arabic"/>
              </a:rPr>
              <a:t>انترووركس</a:t>
            </a:r>
            <a:r>
              <a:rPr lang="ar-TN" sz="1200" dirty="0" smtClean="0">
                <a:effectLst/>
                <a:latin typeface="Times New Roman"/>
                <a:ea typeface="Times New Roman"/>
                <a:cs typeface="Traditional Arabic"/>
              </a:rPr>
              <a:t>: تم</a:t>
            </a:r>
            <a:r>
              <a:rPr lang="ar-TN" sz="1100" dirty="0" smtClean="0">
                <a:effectLst/>
                <a:latin typeface="Times New Roman"/>
                <a:ea typeface="Times New Roman"/>
                <a:cs typeface="Traditional Arabic"/>
              </a:rPr>
              <a:t> </a:t>
            </a:r>
            <a:r>
              <a:rPr lang="ar-SA" sz="1200" dirty="0" smtClean="0">
                <a:effectLst/>
                <a:latin typeface="Times New Roman"/>
                <a:ea typeface="Times New Roman"/>
                <a:cs typeface="Traditional Arabic"/>
              </a:rPr>
              <a:t>استخدام وتكييف الأجزاء المتعلقة بالفصول التقنية </a:t>
            </a:r>
            <a:r>
              <a:rPr lang="ar-SA" sz="1200" dirty="0" err="1" smtClean="0">
                <a:effectLst/>
                <a:latin typeface="Times New Roman"/>
                <a:ea typeface="Times New Roman"/>
                <a:cs typeface="Traditional Arabic"/>
              </a:rPr>
              <a:t>لاسفير</a:t>
            </a:r>
            <a:r>
              <a:rPr lang="ar-SA" sz="1200" dirty="0" smtClean="0">
                <a:effectLst/>
                <a:latin typeface="Times New Roman"/>
                <a:ea typeface="Times New Roman"/>
                <a:cs typeface="Traditional Arabic"/>
              </a:rPr>
              <a:t> لتصميم الأجزاء الأربعة حول الفصول التقنية.</a:t>
            </a:r>
            <a:endParaRPr lang="fr-CH" sz="1100" dirty="0" smtClean="0">
              <a:effectLst/>
              <a:latin typeface="Times New Roman"/>
              <a:ea typeface="Times New Roman"/>
              <a:cs typeface="Symbol"/>
            </a:endParaRPr>
          </a:p>
          <a:p>
            <a:pPr marL="485775" algn="r" rtl="1">
              <a:lnSpc>
                <a:spcPts val="1400"/>
              </a:lnSpc>
              <a:spcBef>
                <a:spcPts val="800"/>
              </a:spcBef>
              <a:spcAft>
                <a:spcPts val="0"/>
              </a:spcAft>
            </a:pPr>
            <a:r>
              <a:rPr lang="en-GB" sz="1100" b="0" u="sng" dirty="0" smtClean="0">
                <a:solidFill>
                  <a:srgbClr val="004386"/>
                </a:solidFill>
                <a:effectLst/>
                <a:latin typeface="Times New Roman"/>
                <a:ea typeface="Times New Roman"/>
                <a:hlinkClick r:id="rId6"/>
              </a:rPr>
              <a:t>www.interworksmadison.com/publications-training-resources/sphere</a:t>
            </a:r>
            <a:endParaRPr lang="fr-CH" sz="1100" dirty="0" smtClean="0">
              <a:effectLst/>
              <a:latin typeface="Times New Roman"/>
              <a:ea typeface="Times New Roman"/>
            </a:endParaRPr>
          </a:p>
          <a:p>
            <a:pPr marL="228600" indent="-180340">
              <a:lnSpc>
                <a:spcPts val="1400"/>
              </a:lnSpc>
              <a:spcBef>
                <a:spcPts val="800"/>
              </a:spcBef>
              <a:spcAft>
                <a:spcPts val="0"/>
              </a:spcAft>
            </a:pPr>
            <a:r>
              <a:rPr lang="ar-SA" sz="1100" b="1" dirty="0" smtClean="0">
                <a:effectLst/>
                <a:latin typeface="Times New Roman"/>
                <a:ea typeface="Times New Roman"/>
              </a:rPr>
              <a:t> </a:t>
            </a:r>
            <a:endParaRPr lang="fr-CH" sz="1100" dirty="0" smtClean="0">
              <a:effectLst/>
              <a:latin typeface="Times New Roman"/>
              <a:ea typeface="Times New Roman"/>
            </a:endParaRPr>
          </a:p>
          <a:p>
            <a:pPr marL="342900" lvl="0" indent="-342900" algn="r" rtl="1">
              <a:lnSpc>
                <a:spcPts val="1400"/>
              </a:lnSpc>
              <a:spcBef>
                <a:spcPts val="800"/>
              </a:spcBef>
              <a:spcAft>
                <a:spcPts val="0"/>
              </a:spcAft>
              <a:buClr>
                <a:srgbClr val="004386"/>
              </a:buClr>
              <a:buSzPts val="1400"/>
              <a:buFont typeface="Symbol"/>
              <a:buChar char=""/>
            </a:pPr>
            <a:r>
              <a:rPr lang="ar-SA" sz="1200" dirty="0" smtClean="0">
                <a:effectLst/>
                <a:latin typeface="Times New Roman"/>
                <a:ea typeface="Times New Roman"/>
                <a:cs typeface="Traditional Arabic"/>
              </a:rPr>
              <a:t>شركة </a:t>
            </a:r>
            <a:r>
              <a:rPr lang="ar-SA" sz="1200" dirty="0" err="1" smtClean="0">
                <a:effectLst/>
                <a:latin typeface="Times New Roman"/>
                <a:ea typeface="Times New Roman"/>
                <a:cs typeface="Traditional Arabic"/>
              </a:rPr>
              <a:t>ووستر</a:t>
            </a:r>
            <a:r>
              <a:rPr lang="ar-SA" sz="1200" dirty="0" smtClean="0">
                <a:effectLst/>
                <a:latin typeface="Times New Roman"/>
                <a:ea typeface="Times New Roman"/>
                <a:cs typeface="Traditional Arabic"/>
              </a:rPr>
              <a:t> الاستشارية: لقد تم تبادل العديد من الوسائل التدريبية بما في ذلك "فيديو المعايير الإنسانية ضمن السياق" لكيلي </a:t>
            </a:r>
            <a:r>
              <a:rPr lang="ar-SA" sz="1200" dirty="0" err="1" smtClean="0">
                <a:effectLst/>
                <a:latin typeface="Times New Roman"/>
                <a:ea typeface="Times New Roman"/>
                <a:cs typeface="Traditional Arabic"/>
              </a:rPr>
              <a:t>ووستر</a:t>
            </a:r>
            <a:r>
              <a:rPr lang="ar-SA" sz="1200" dirty="0" smtClean="0">
                <a:effectLst/>
                <a:latin typeface="Times New Roman"/>
                <a:ea typeface="Times New Roman"/>
                <a:cs typeface="Traditional Arabic"/>
              </a:rPr>
              <a:t>.</a:t>
            </a:r>
            <a:r>
              <a:rPr lang="ar-SA" sz="1100" dirty="0" smtClean="0">
                <a:effectLst/>
                <a:latin typeface="Times New Roman"/>
                <a:ea typeface="Times New Roman"/>
                <a:cs typeface="Symbol"/>
              </a:rPr>
              <a:t> </a:t>
            </a:r>
            <a:r>
              <a:rPr lang="en-GB" sz="1100" u="sng" dirty="0" smtClean="0">
                <a:solidFill>
                  <a:srgbClr val="004386"/>
                </a:solidFill>
                <a:effectLst/>
                <a:latin typeface="Times New Roman"/>
                <a:ea typeface="Times New Roman"/>
                <a:cs typeface="Symbol"/>
                <a:hlinkClick r:id="rId7"/>
              </a:rPr>
              <a:t>kabulkelly1@yahoo.co.uk</a:t>
            </a:r>
            <a:endParaRPr lang="ar-TN" sz="1100" u="sng" dirty="0" smtClean="0">
              <a:solidFill>
                <a:srgbClr val="004386"/>
              </a:solidFill>
              <a:effectLst/>
              <a:latin typeface="Times New Roman"/>
              <a:ea typeface="Times New Roman"/>
              <a:cs typeface="Symbol"/>
            </a:endParaRPr>
          </a:p>
          <a:p>
            <a:pPr marL="342900" lvl="0" indent="-342900" algn="r" rtl="1">
              <a:lnSpc>
                <a:spcPts val="1400"/>
              </a:lnSpc>
              <a:spcBef>
                <a:spcPts val="800"/>
              </a:spcBef>
              <a:spcAft>
                <a:spcPts val="0"/>
              </a:spcAft>
              <a:buClr>
                <a:srgbClr val="004386"/>
              </a:buClr>
              <a:buSzPts val="1400"/>
              <a:buFont typeface="Symbol"/>
              <a:buChar char=""/>
            </a:pPr>
            <a:endParaRPr lang="fr-CH" sz="1100" dirty="0" smtClean="0">
              <a:effectLst/>
              <a:latin typeface="Times New Roman"/>
              <a:ea typeface="Times New Roman"/>
              <a:cs typeface="Symbol"/>
            </a:endParaRPr>
          </a:p>
          <a:p>
            <a:pPr algn="r" rtl="1">
              <a:lnSpc>
                <a:spcPts val="1400"/>
              </a:lnSpc>
              <a:spcBef>
                <a:spcPts val="800"/>
              </a:spcBef>
              <a:spcAft>
                <a:spcPts val="0"/>
              </a:spcAft>
            </a:pPr>
            <a:r>
              <a:rPr lang="ar-SA" sz="1200" b="1" dirty="0" smtClean="0">
                <a:effectLst/>
                <a:latin typeface="Times New Roman"/>
                <a:ea typeface="Times New Roman"/>
                <a:cs typeface="Traditional Arabic"/>
              </a:rPr>
              <a:t>الصور</a:t>
            </a:r>
            <a:endParaRPr lang="ar-TN" sz="1200" b="1"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TN" sz="1200" dirty="0" smtClean="0">
                <a:effectLst/>
                <a:latin typeface="Times New Roman"/>
                <a:ea typeface="Times New Roman"/>
                <a:cs typeface="Traditional Arabic"/>
              </a:rPr>
              <a:t>نريد أن نتقدم بالشكر أيضا للاتحاد الدولي لجمعيات الصليب الأحمر والهلال الأحمر لتوفيرهم مجموعة من الصور والتي تم استخدامها في الفصول التقنية.</a:t>
            </a: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b="1" dirty="0" smtClean="0">
                <a:effectLst/>
                <a:latin typeface="Times New Roman"/>
                <a:ea typeface="Times New Roman"/>
                <a:cs typeface="Traditional Arabic"/>
              </a:rPr>
              <a:t>جزيل الشكر...</a:t>
            </a:r>
            <a:endParaRPr lang="ar-TN" sz="1200" b="1" dirty="0" smtClean="0">
              <a:effectLst/>
              <a:latin typeface="Times New Roman"/>
              <a:ea typeface="Times New Roman"/>
              <a:cs typeface="Traditional Arabic"/>
            </a:endParaRPr>
          </a:p>
          <a:p>
            <a:pPr algn="r" rtl="1">
              <a:lnSpc>
                <a:spcPts val="1400"/>
              </a:lnSpc>
              <a:spcBef>
                <a:spcPts val="800"/>
              </a:spcBef>
              <a:spcAft>
                <a:spcPts val="0"/>
              </a:spcAft>
            </a:pPr>
            <a:endParaRPr lang="fr-CH" sz="1100" dirty="0" smtClean="0">
              <a:effectLst/>
              <a:latin typeface="Times New Roman"/>
              <a:ea typeface="Times New Roman"/>
            </a:endParaRPr>
          </a:p>
          <a:p>
            <a:pPr algn="r" rtl="1">
              <a:lnSpc>
                <a:spcPts val="1400"/>
              </a:lnSpc>
              <a:spcBef>
                <a:spcPts val="800"/>
              </a:spcBef>
              <a:spcAft>
                <a:spcPts val="0"/>
              </a:spcAft>
            </a:pPr>
            <a:r>
              <a:rPr lang="ar-SA" sz="1200" dirty="0" smtClean="0">
                <a:effectLst/>
                <a:latin typeface="Times New Roman"/>
                <a:ea typeface="Times New Roman"/>
                <a:cs typeface="Traditional Arabic"/>
              </a:rPr>
              <a:t>إلى الآلاف من المشاركين في الدورات التدريبية </a:t>
            </a:r>
            <a:r>
              <a:rPr lang="ar-SA" sz="1200" dirty="0" err="1" smtClean="0">
                <a:effectLst/>
                <a:latin typeface="Times New Roman"/>
                <a:ea typeface="Times New Roman"/>
                <a:cs typeface="Traditional Arabic"/>
              </a:rPr>
              <a:t>لاسفير</a:t>
            </a:r>
            <a:r>
              <a:rPr lang="ar-SA" sz="1200" dirty="0" smtClean="0">
                <a:effectLst/>
                <a:latin typeface="Times New Roman"/>
                <a:ea typeface="Times New Roman"/>
                <a:cs typeface="Traditional Arabic"/>
              </a:rPr>
              <a:t> منذ بداية سنة 2000 لمساهماتهم في عمليّة التعليم!</a:t>
            </a:r>
            <a:endParaRPr lang="fr-CH" sz="1100" dirty="0" smtClean="0">
              <a:effectLst/>
              <a:latin typeface="Times New Roman"/>
              <a:ea typeface="Times New Roman"/>
            </a:endParaRPr>
          </a:p>
          <a:p>
            <a:endParaRPr lang="fr-FR"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7</a:t>
            </a:fld>
            <a:endParaRPr lang="ar-SA"/>
          </a:p>
        </p:txBody>
      </p:sp>
    </p:spTree>
    <p:extLst>
      <p:ext uri="{BB962C8B-B14F-4D97-AF65-F5344CB8AC3E}">
        <p14:creationId xmlns:p14="http://schemas.microsoft.com/office/powerpoint/2010/main" val="2648595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kumimoji="0" lang="ar-SA" sz="1200" b="1" i="0" u="none" strike="noStrike" kern="1200" cap="none" spc="0" normalizeH="0" baseline="0" noProof="0" smtClean="0">
                <a:ln>
                  <a:noFill/>
                </a:ln>
                <a:solidFill>
                  <a:srgbClr val="004386"/>
                </a:solidFill>
                <a:effectLst/>
                <a:uLnTx/>
                <a:uFillTx/>
                <a:latin typeface="Tahoma"/>
                <a:ea typeface="+mn-ea"/>
                <a:cs typeface="Tahoma"/>
              </a:rPr>
              <a:t>الجزء "ب": أ</a:t>
            </a:r>
            <a:r>
              <a:rPr kumimoji="0" lang="ar-TN" sz="1200" b="1" i="0" u="none" strike="noStrike" kern="1200" cap="none" spc="0" normalizeH="0" baseline="0" noProof="0" smtClean="0">
                <a:ln>
                  <a:noFill/>
                </a:ln>
                <a:solidFill>
                  <a:srgbClr val="004386"/>
                </a:solidFill>
                <a:effectLst/>
                <a:uLnTx/>
                <a:uFillTx/>
                <a:latin typeface="Tahoma"/>
                <a:ea typeface="+mn-ea"/>
                <a:cs typeface="Tahoma"/>
              </a:rPr>
              <a:t>سس</a:t>
            </a:r>
            <a:r>
              <a:rPr kumimoji="0" lang="ar-SA" sz="1200" b="1" i="0" u="none" strike="noStrike" kern="1200" cap="none" spc="0" normalizeH="0" baseline="0" noProof="0" smtClean="0">
                <a:ln>
                  <a:noFill/>
                </a:ln>
                <a:solidFill>
                  <a:srgbClr val="004386"/>
                </a:solidFill>
                <a:effectLst/>
                <a:uLnTx/>
                <a:uFillTx/>
                <a:latin typeface="Tahoma"/>
                <a:ea typeface="+mn-ea"/>
                <a:cs typeface="Tahoma"/>
              </a:rPr>
              <a:t> تعليم الراشدين وتدريبهم حول اسفير</a:t>
            </a:r>
            <a:endParaRPr lang="fr-FR" smtClean="0"/>
          </a:p>
        </p:txBody>
      </p:sp>
      <p:sp>
        <p:nvSpPr>
          <p:cNvPr id="4" name="Slide Number Placeholder 3"/>
          <p:cNvSpPr>
            <a:spLocks noGrp="1"/>
          </p:cNvSpPr>
          <p:nvPr>
            <p:ph type="sldNum" sz="quarter" idx="10"/>
          </p:nvPr>
        </p:nvSpPr>
        <p:spPr/>
        <p:txBody>
          <a:bodyPr/>
          <a:lstStyle/>
          <a:p>
            <a:fld id="{53579C48-162C-47C7-9687-2839989AFBEE}" type="slidenum">
              <a:rPr lang="ar-SA" smtClean="0"/>
              <a:t>8</a:t>
            </a:fld>
            <a:endParaRPr lang="ar-SA"/>
          </a:p>
        </p:txBody>
      </p:sp>
    </p:spTree>
    <p:extLst>
      <p:ext uri="{BB962C8B-B14F-4D97-AF65-F5344CB8AC3E}">
        <p14:creationId xmlns:p14="http://schemas.microsoft.com/office/powerpoint/2010/main" val="3176297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r" rtl="1">
              <a:spcBef>
                <a:spcPts val="1600"/>
              </a:spcBef>
              <a:spcAft>
                <a:spcPts val="0"/>
              </a:spcAft>
              <a:buSzPts val="1600"/>
              <a:buFont typeface="+mj-lt"/>
              <a:buAutoNum type="arabicPeriod"/>
              <a:tabLst>
                <a:tab pos="5941060" algn="r"/>
              </a:tabLst>
            </a:pPr>
            <a:r>
              <a:rPr lang="ar-SA" sz="1800" b="1" kern="1600" smtClean="0">
                <a:solidFill>
                  <a:srgbClr val="004386"/>
                </a:solidFill>
                <a:effectLst/>
                <a:latin typeface="Tahoma"/>
                <a:ea typeface="Times New Roman"/>
                <a:cs typeface="Traditional Arabic"/>
              </a:rPr>
              <a:t>تذكير موجز حول تعليم الرّاشدين وتدريبهم</a:t>
            </a:r>
            <a:r>
              <a:rPr lang="ar-SA" sz="1600" b="1" kern="1600" smtClean="0">
                <a:solidFill>
                  <a:srgbClr val="004386"/>
                </a:solidFill>
                <a:effectLst/>
                <a:latin typeface="Tahoma"/>
                <a:ea typeface="Times New Roman"/>
                <a:cs typeface="Traditional Arabic"/>
              </a:rPr>
              <a:t> </a:t>
            </a:r>
            <a:endParaRPr lang="ar-TN" sz="1600" b="1" kern="1600" smtClean="0">
              <a:solidFill>
                <a:srgbClr val="004386"/>
              </a:solidFill>
              <a:effectLst/>
              <a:latin typeface="Tahoma"/>
              <a:ea typeface="Times New Roman"/>
              <a:cs typeface="Traditional Arabic"/>
            </a:endParaRPr>
          </a:p>
          <a:p>
            <a:pPr marL="342900" lvl="0" indent="-342900" algn="r" rtl="1">
              <a:spcBef>
                <a:spcPts val="1600"/>
              </a:spcBef>
              <a:spcAft>
                <a:spcPts val="0"/>
              </a:spcAft>
              <a:buSzPts val="1600"/>
              <a:buFont typeface="+mj-lt"/>
              <a:buAutoNum type="arabicPeriod"/>
              <a:tabLst>
                <a:tab pos="5941060" algn="r"/>
              </a:tabLst>
            </a:pPr>
            <a:endParaRPr lang="fr-CH" sz="1200" b="1" kern="1600" smtClean="0">
              <a:solidFill>
                <a:srgbClr val="004386"/>
              </a:solidFill>
              <a:effectLst/>
              <a:latin typeface="Tahoma"/>
              <a:ea typeface="Times New Roman"/>
              <a:cs typeface="Arial"/>
            </a:endParaRPr>
          </a:p>
          <a:p>
            <a:pPr marR="845820" algn="r" rtl="1">
              <a:lnSpc>
                <a:spcPts val="1400"/>
              </a:lnSpc>
              <a:spcBef>
                <a:spcPts val="800"/>
              </a:spcBef>
              <a:spcAft>
                <a:spcPts val="0"/>
              </a:spcAft>
            </a:pPr>
            <a:r>
              <a:rPr lang="ar-SA" sz="1400" b="1" kern="1600" smtClean="0">
                <a:solidFill>
                  <a:srgbClr val="004386"/>
                </a:solidFill>
                <a:effectLst/>
                <a:latin typeface="Times New Roman"/>
                <a:ea typeface="Times New Roman"/>
                <a:cs typeface="Traditional Arabic"/>
              </a:rPr>
              <a:t>ما</a:t>
            </a:r>
            <a:r>
              <a:rPr lang="ar-TN" sz="1400" b="1" kern="1600" smtClean="0">
                <a:solidFill>
                  <a:srgbClr val="004386"/>
                </a:solidFill>
                <a:effectLst/>
                <a:latin typeface="Times New Roman"/>
                <a:ea typeface="Times New Roman"/>
                <a:cs typeface="Traditional Arabic"/>
              </a:rPr>
              <a:t>ذا</a:t>
            </a:r>
            <a:r>
              <a:rPr lang="ar-SA" sz="1400" b="1" kern="1600" smtClean="0">
                <a:solidFill>
                  <a:srgbClr val="004386"/>
                </a:solidFill>
                <a:effectLst/>
                <a:latin typeface="Times New Roman"/>
                <a:ea typeface="Times New Roman"/>
                <a:cs typeface="Traditional Arabic"/>
              </a:rPr>
              <a:t> نعني بمصطلح" أندراغوجيا"، نظريّة تعليم الرّاشدين؟</a:t>
            </a:r>
            <a:endParaRPr lang="ar-TN" sz="1400" b="1" kern="1600" smtClean="0">
              <a:solidFill>
                <a:srgbClr val="004386"/>
              </a:solidFill>
              <a:effectLst/>
              <a:latin typeface="Times New Roman"/>
              <a:ea typeface="Times New Roman"/>
              <a:cs typeface="Traditional Arabic"/>
            </a:endParaRPr>
          </a:p>
          <a:p>
            <a:pPr marR="845820"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يُفهم مصطلح </a:t>
            </a:r>
            <a:r>
              <a:rPr lang="ar-SA" sz="1200" b="1" smtClean="0">
                <a:solidFill>
                  <a:srgbClr val="252525"/>
                </a:solidFill>
                <a:effectLst/>
                <a:latin typeface="Times New Roman"/>
                <a:ea typeface="Times New Roman"/>
                <a:cs typeface="Traditional Arabic"/>
              </a:rPr>
              <a:t>أندراغوجيا</a:t>
            </a:r>
            <a:r>
              <a:rPr lang="ar-SA" sz="1200" smtClean="0">
                <a:solidFill>
                  <a:srgbClr val="252525"/>
                </a:solidFill>
                <a:effectLst/>
                <a:latin typeface="Times New Roman"/>
                <a:ea typeface="Times New Roman"/>
                <a:cs typeface="Traditional Arabic"/>
              </a:rPr>
              <a:t> على أنّه علم فهم(=نظريّا)ودعم(=تطبيقيّا) تعليم الرّاشدين مدى الحياة.(المصدر: ويكيبيديا) </a:t>
            </a:r>
            <a:endParaRPr lang="ar-TN" sz="1200" smtClean="0">
              <a:solidFill>
                <a:srgbClr val="252525"/>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انتشر مفهوم أندراغوجيا بفضل </a:t>
            </a:r>
            <a:r>
              <a:rPr lang="ar-SA" sz="1200" b="1" smtClean="0">
                <a:solidFill>
                  <a:srgbClr val="252525"/>
                </a:solidFill>
                <a:effectLst/>
                <a:latin typeface="Times New Roman"/>
                <a:ea typeface="Times New Roman"/>
                <a:cs typeface="Traditional Arabic"/>
              </a:rPr>
              <a:t>مالكوم نولز</a:t>
            </a:r>
            <a:r>
              <a:rPr lang="ar-SA" sz="1200" smtClean="0">
                <a:solidFill>
                  <a:srgbClr val="252525"/>
                </a:solidFill>
                <a:effectLst/>
                <a:latin typeface="Times New Roman"/>
                <a:ea typeface="Times New Roman"/>
                <a:cs typeface="Traditional Arabic"/>
              </a:rPr>
              <a:t> والذّي يعتبر رائدا في مجال تعليم الرّاشدين(الكبار).ولقد كانت نظريّة مالكوم نولز محاولة لوضع نظريّة للتّفرقة بين تعليم الصّغار وتعليم الكبار.</a:t>
            </a: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يختلف تعليم الكبار عن الافتراضات البيداغوجيّة التّقليديّة المتعلّقة بتعليم الأطفال.</a:t>
            </a:r>
            <a:r>
              <a:rPr lang="ar-SA" sz="1100" b="1" smtClean="0">
                <a:effectLst/>
                <a:latin typeface="Times New Roman"/>
                <a:ea typeface="Times New Roman"/>
              </a:rPr>
              <a:t> </a:t>
            </a:r>
            <a:r>
              <a:rPr lang="ar-SA" sz="1200" smtClean="0">
                <a:solidFill>
                  <a:srgbClr val="252525"/>
                </a:solidFill>
                <a:effectLst/>
                <a:latin typeface="Times New Roman"/>
                <a:ea typeface="Times New Roman"/>
                <a:cs typeface="Traditional Arabic"/>
              </a:rPr>
              <a:t>استنادا إلى علم النفس الإنساني ومفهوم نولز لمصطلح الأندراغوجيا، يعتبر المتعلّم كفرد مستقلّ وحرّ وقابل للتطوّر.</a:t>
            </a:r>
            <a:endParaRPr lang="ar-TN" sz="1200" smtClean="0">
              <a:solidFill>
                <a:srgbClr val="252525"/>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تُسلّط هذه النظرية الضّوء على ستة افتراضات والمتعلّقة بالحث على تعلم الكبار:</a:t>
            </a:r>
            <a:endParaRPr lang="ar-TN" sz="1200" smtClean="0">
              <a:solidFill>
                <a:srgbClr val="252525"/>
              </a:solidFill>
              <a:effectLst/>
              <a:latin typeface="Times New Roman"/>
              <a:ea typeface="Times New Roman"/>
              <a:cs typeface="Traditional Arabic"/>
            </a:endParaRPr>
          </a:p>
          <a:p>
            <a:pPr algn="r" rtl="1">
              <a:lnSpc>
                <a:spcPts val="1400"/>
              </a:lnSpc>
              <a:spcBef>
                <a:spcPts val="800"/>
              </a:spcBef>
              <a:spcAft>
                <a:spcPts val="0"/>
              </a:spcAft>
            </a:pP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1. </a:t>
            </a:r>
            <a:r>
              <a:rPr lang="ar-SA" sz="1200" b="1" smtClean="0">
                <a:solidFill>
                  <a:srgbClr val="252525"/>
                </a:solidFill>
                <a:effectLst/>
                <a:latin typeface="Times New Roman"/>
                <a:ea typeface="Times New Roman"/>
                <a:cs typeface="Traditional Arabic"/>
              </a:rPr>
              <a:t>الحاجة إلى المعرفة: </a:t>
            </a:r>
            <a:r>
              <a:rPr lang="ar-SA" sz="1200" smtClean="0">
                <a:solidFill>
                  <a:srgbClr val="252525"/>
                </a:solidFill>
                <a:effectLst/>
                <a:latin typeface="Times New Roman"/>
                <a:ea typeface="Times New Roman"/>
                <a:cs typeface="Traditional Arabic"/>
              </a:rPr>
              <a:t>يحتاج الكبار إلى معرفة السبب وراء تعلم الشيء.</a:t>
            </a: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2.</a:t>
            </a:r>
            <a:r>
              <a:rPr lang="ar-SA" sz="1200" b="1" smtClean="0">
                <a:solidFill>
                  <a:srgbClr val="252525"/>
                </a:solidFill>
                <a:effectLst/>
                <a:latin typeface="Times New Roman"/>
                <a:ea typeface="Times New Roman"/>
                <a:cs typeface="Traditional Arabic"/>
              </a:rPr>
              <a:t>قاعدة</a:t>
            </a:r>
            <a:r>
              <a:rPr lang="ar-SA" sz="1200" smtClean="0">
                <a:solidFill>
                  <a:srgbClr val="252525"/>
                </a:solidFill>
                <a:effectLst/>
                <a:latin typeface="Times New Roman"/>
                <a:ea typeface="Times New Roman"/>
                <a:cs typeface="Traditional Arabic"/>
              </a:rPr>
              <a:t>: تعتبر التجربة (بما في ذلك الأخطاء) أساس لأنشطة التّعلم.</a:t>
            </a: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3. </a:t>
            </a:r>
            <a:r>
              <a:rPr lang="ar-SA" sz="1200" b="1" smtClean="0">
                <a:solidFill>
                  <a:srgbClr val="252525"/>
                </a:solidFill>
                <a:effectLst/>
                <a:latin typeface="Times New Roman"/>
                <a:ea typeface="Times New Roman"/>
                <a:cs typeface="Traditional Arabic"/>
              </a:rPr>
              <a:t>المفهوم الذاتي:</a:t>
            </a:r>
            <a:r>
              <a:rPr lang="ar-SA" sz="1200" smtClean="0">
                <a:solidFill>
                  <a:srgbClr val="252525"/>
                </a:solidFill>
                <a:effectLst/>
                <a:latin typeface="Times New Roman"/>
                <a:ea typeface="Times New Roman"/>
                <a:cs typeface="Traditional Arabic"/>
              </a:rPr>
              <a:t> يجب على الكبار أن يتحمّلوا مسؤوليّة قراراتهم المتعلّقة بالتعليم كما يجب عليهم الانخراط في التخطيط وتقييم العملية التعليمية.</a:t>
            </a: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4. </a:t>
            </a:r>
            <a:r>
              <a:rPr lang="ar-SA" sz="1200" b="1" smtClean="0">
                <a:solidFill>
                  <a:srgbClr val="252525"/>
                </a:solidFill>
                <a:effectLst/>
                <a:latin typeface="Times New Roman"/>
                <a:ea typeface="Times New Roman"/>
                <a:cs typeface="Traditional Arabic"/>
              </a:rPr>
              <a:t>الاستعداد للتّعلم:</a:t>
            </a:r>
            <a:r>
              <a:rPr lang="ar-SA" sz="1200" smtClean="0">
                <a:solidFill>
                  <a:srgbClr val="252525"/>
                </a:solidFill>
                <a:effectLst/>
                <a:latin typeface="Times New Roman"/>
                <a:ea typeface="Times New Roman"/>
                <a:cs typeface="Traditional Arabic"/>
              </a:rPr>
              <a:t> يكون الكبار أكثر اهتماما لتعلّم مواضيع مرتبطة مباشرة بعملهم أو حياتهم الشخصية.</a:t>
            </a: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5. </a:t>
            </a:r>
            <a:r>
              <a:rPr lang="ar-SA" sz="1200" b="1" smtClean="0">
                <a:solidFill>
                  <a:srgbClr val="252525"/>
                </a:solidFill>
                <a:effectLst/>
                <a:latin typeface="Times New Roman"/>
                <a:ea typeface="Times New Roman"/>
                <a:cs typeface="Traditional Arabic"/>
              </a:rPr>
              <a:t>توجّهات التعلم:</a:t>
            </a:r>
            <a:r>
              <a:rPr lang="ar-SA" sz="1200" smtClean="0">
                <a:solidFill>
                  <a:srgbClr val="252525"/>
                </a:solidFill>
                <a:effectLst/>
                <a:latin typeface="Times New Roman"/>
                <a:ea typeface="Times New Roman"/>
                <a:cs typeface="Traditional Arabic"/>
              </a:rPr>
              <a:t> يتوجّه تعلم الكبار نحو التّعرّض للمواضيع التّي ترتكز على حلّ المشاكل بدلا من التّعلّم المواضيعي.</a:t>
            </a:r>
            <a:endParaRPr lang="fr-CH" sz="1100" smtClean="0">
              <a:effectLst/>
              <a:latin typeface="Times New Roman"/>
              <a:ea typeface="Times New Roman"/>
            </a:endParaRPr>
          </a:p>
          <a:p>
            <a:pPr algn="r" rtl="1">
              <a:lnSpc>
                <a:spcPts val="1400"/>
              </a:lnSpc>
              <a:spcBef>
                <a:spcPts val="800"/>
              </a:spcBef>
              <a:spcAft>
                <a:spcPts val="0"/>
              </a:spcAft>
            </a:pPr>
            <a:r>
              <a:rPr lang="ar-SA" sz="1200" smtClean="0">
                <a:solidFill>
                  <a:srgbClr val="252525"/>
                </a:solidFill>
                <a:effectLst/>
                <a:latin typeface="Times New Roman"/>
                <a:ea typeface="Times New Roman"/>
                <a:cs typeface="Traditional Arabic"/>
              </a:rPr>
              <a:t>6. </a:t>
            </a:r>
            <a:r>
              <a:rPr lang="ar-SA" sz="1200" b="1" smtClean="0">
                <a:solidFill>
                  <a:srgbClr val="252525"/>
                </a:solidFill>
                <a:effectLst/>
                <a:latin typeface="Times New Roman"/>
                <a:ea typeface="Times New Roman"/>
                <a:cs typeface="Traditional Arabic"/>
              </a:rPr>
              <a:t>التحفيز للتعلم:</a:t>
            </a:r>
            <a:r>
              <a:rPr lang="ar-SA" sz="1200" smtClean="0">
                <a:solidFill>
                  <a:srgbClr val="252525"/>
                </a:solidFill>
                <a:effectLst/>
                <a:latin typeface="Times New Roman"/>
                <a:ea typeface="Times New Roman"/>
                <a:cs typeface="Traditional Arabic"/>
              </a:rPr>
              <a:t>يستجيب الكبار بشكل أفضل للتّحفيز الذّاتي.</a:t>
            </a:r>
            <a:endParaRPr lang="fr-CH" sz="1100" smtClean="0">
              <a:effectLst/>
              <a:latin typeface="Times New Roman"/>
              <a:ea typeface="Times New Roman"/>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9</a:t>
            </a:fld>
            <a:endParaRPr lang="ar-SA"/>
          </a:p>
        </p:txBody>
      </p:sp>
    </p:spTree>
    <p:extLst>
      <p:ext uri="{BB962C8B-B14F-4D97-AF65-F5344CB8AC3E}">
        <p14:creationId xmlns:p14="http://schemas.microsoft.com/office/powerpoint/2010/main" val="21650182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"ب"-7: اسفير والاستجابة المتعلقة بالتحويلات النقدية مجموعة اسفير التدريبة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4" name="Title 1"/>
          <p:cNvSpPr>
            <a:spLocks noGrp="1"/>
          </p:cNvSpPr>
          <p:nvPr>
            <p:ph type="ctrTitle"/>
          </p:nvPr>
        </p:nvSpPr>
        <p:spPr>
          <a:xfrm>
            <a:off x="695689" y="977294"/>
            <a:ext cx="7772400" cy="1394118"/>
          </a:xfrm>
        </p:spPr>
        <p:txBody>
          <a:bodyPr>
            <a:noAutofit/>
          </a:bodyPr>
          <a:lstStyle>
            <a:lvl1pPr algn="ctr" rtl="1">
              <a:defRPr sz="4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dy Part A">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3" name="TextBox 2"/>
          <p:cNvSpPr txBox="1"/>
          <p:nvPr userDrawn="1"/>
        </p:nvSpPr>
        <p:spPr>
          <a:xfrm>
            <a:off x="3386289" y="6300320"/>
            <a:ext cx="5295482" cy="461665"/>
          </a:xfrm>
          <a:prstGeom prst="rect">
            <a:avLst/>
          </a:prstGeom>
          <a:noFill/>
        </p:spPr>
        <p:txBody>
          <a:bodyPr wrap="square" rtlCol="1">
            <a:spAutoFit/>
          </a:bodyPr>
          <a:lstStyle/>
          <a:p>
            <a:pPr algn="r" rtl="1"/>
            <a:r>
              <a:rPr lang="ar-SA" sz="1200" b="1" smtClean="0">
                <a:solidFill>
                  <a:schemeClr val="bg1"/>
                </a:solidFill>
              </a:rPr>
              <a:t>الجزء "أ": معلومات أساسية حول مجموعة اسفير التدريبية 2015</a:t>
            </a:r>
          </a:p>
          <a:p>
            <a:pPr algn="r" rtl="1"/>
            <a:r>
              <a:rPr lang="ar-SA" sz="1200" b="1" smtClean="0">
                <a:solidFill>
                  <a:schemeClr val="bg1"/>
                </a:solidFill>
              </a:rPr>
              <a:t>مجموعة اسفير التدريبة </a:t>
            </a:r>
            <a:endParaRPr lang="ar-SA" sz="1200" b="1">
              <a:solidFill>
                <a:schemeClr val="bg1"/>
              </a:solidFill>
            </a:endParaRPr>
          </a:p>
        </p:txBody>
      </p:sp>
    </p:spTree>
    <p:extLst>
      <p:ext uri="{BB962C8B-B14F-4D97-AF65-F5344CB8AC3E}">
        <p14:creationId xmlns:p14="http://schemas.microsoft.com/office/powerpoint/2010/main" val="8593723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ody Part B">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3" name="TextBox 2"/>
          <p:cNvSpPr txBox="1"/>
          <p:nvPr userDrawn="1"/>
        </p:nvSpPr>
        <p:spPr>
          <a:xfrm>
            <a:off x="3386289" y="6300320"/>
            <a:ext cx="5295482" cy="461665"/>
          </a:xfrm>
          <a:prstGeom prst="rect">
            <a:avLst/>
          </a:prstGeom>
          <a:noFill/>
        </p:spPr>
        <p:txBody>
          <a:bodyPr wrap="square" rtlCol="1">
            <a:spAutoFit/>
          </a:bodyPr>
          <a:lstStyle/>
          <a:p>
            <a:pPr algn="r" rtl="1"/>
            <a:r>
              <a:rPr lang="ar-SA" sz="1200" b="1" smtClean="0">
                <a:solidFill>
                  <a:schemeClr val="bg1"/>
                </a:solidFill>
              </a:rPr>
              <a:t>الجزء "ب": أسس تعليم الراشدين وتدريبهم حول اسفير</a:t>
            </a:r>
          </a:p>
          <a:p>
            <a:pPr algn="r" rtl="1"/>
            <a:r>
              <a:rPr lang="ar-SA" sz="1200" b="1" smtClean="0">
                <a:solidFill>
                  <a:schemeClr val="bg1"/>
                </a:solidFill>
              </a:rPr>
              <a:t>مجموعة اسفير التدريبة </a:t>
            </a:r>
          </a:p>
        </p:txBody>
      </p:sp>
    </p:spTree>
    <p:extLst>
      <p:ext uri="{BB962C8B-B14F-4D97-AF65-F5344CB8AC3E}">
        <p14:creationId xmlns:p14="http://schemas.microsoft.com/office/powerpoint/2010/main" val="11882315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ody Part 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3" name="TextBox 2"/>
          <p:cNvSpPr txBox="1"/>
          <p:nvPr userDrawn="1"/>
        </p:nvSpPr>
        <p:spPr>
          <a:xfrm>
            <a:off x="3386289" y="6300320"/>
            <a:ext cx="5295482" cy="461665"/>
          </a:xfrm>
          <a:prstGeom prst="rect">
            <a:avLst/>
          </a:prstGeom>
          <a:noFill/>
        </p:spPr>
        <p:txBody>
          <a:bodyPr wrap="square" rtlCol="1">
            <a:spAutoFit/>
          </a:bodyPr>
          <a:lstStyle/>
          <a:p>
            <a:pPr algn="r" rtl="1"/>
            <a:r>
              <a:rPr lang="ar-SA" sz="1200" b="1" smtClean="0">
                <a:solidFill>
                  <a:schemeClr val="bg1"/>
                </a:solidFill>
              </a:rPr>
              <a:t>الجزء "ت": تدريب اسفير الخاص بك في خمس خطوات</a:t>
            </a:r>
          </a:p>
          <a:p>
            <a:pPr algn="r" rtl="1"/>
            <a:r>
              <a:rPr lang="ar-SA" sz="1200" b="1" smtClean="0">
                <a:solidFill>
                  <a:schemeClr val="bg1"/>
                </a:solidFill>
              </a:rPr>
              <a:t>مجموعة اسفير التدريبة 2015</a:t>
            </a:r>
          </a:p>
        </p:txBody>
      </p:sp>
    </p:spTree>
    <p:extLst>
      <p:ext uri="{BB962C8B-B14F-4D97-AF65-F5344CB8AC3E}">
        <p14:creationId xmlns:p14="http://schemas.microsoft.com/office/powerpoint/2010/main" val="386100157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extBox 2"/>
          <p:cNvSpPr txBox="1"/>
          <p:nvPr userDrawn="1"/>
        </p:nvSpPr>
        <p:spPr>
          <a:xfrm>
            <a:off x="3386289" y="6300320"/>
            <a:ext cx="5295482" cy="461665"/>
          </a:xfrm>
          <a:prstGeom prst="rect">
            <a:avLst/>
          </a:prstGeom>
          <a:noFill/>
        </p:spPr>
        <p:txBody>
          <a:bodyPr wrap="square" rtlCol="1">
            <a:spAutoFit/>
          </a:bodyPr>
          <a:lstStyle/>
          <a:p>
            <a:pPr algn="r" rtl="1"/>
            <a:r>
              <a:rPr lang="ar-SA" sz="1200" b="1" smtClean="0">
                <a:solidFill>
                  <a:schemeClr val="bg1"/>
                </a:solidFill>
              </a:rPr>
              <a:t>الجزء "ت": تدريب اسفير الخاص بك في خمس خطوات</a:t>
            </a:r>
          </a:p>
          <a:p>
            <a:pPr algn="r" rtl="1"/>
            <a:r>
              <a:rPr lang="ar-SA" sz="1200" b="1" smtClean="0">
                <a:solidFill>
                  <a:schemeClr val="bg1"/>
                </a:solidFill>
              </a:rPr>
              <a:t>مجموعة اسفير التدريبة 2015</a:t>
            </a:r>
          </a:p>
        </p:txBody>
      </p:sp>
    </p:spTree>
    <p:extLst>
      <p:ext uri="{BB962C8B-B14F-4D97-AF65-F5344CB8AC3E}">
        <p14:creationId xmlns:p14="http://schemas.microsoft.com/office/powerpoint/2010/main" val="42516560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smtClean="0"/>
              <a:t>الجزء "ب"-7: اسفير والاستجابة المتعلقة بالتحويلات النقدية مجموعة اسفير التدريبة 2015</a:t>
            </a:r>
            <a:endParaRPr lang="en-GB"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Lst>
  <p:timing>
    <p:tnLst>
      <p:par>
        <p:cTn id="1" dur="indefinite" restart="never" nodeType="tmRoot"/>
      </p:par>
    </p:tnLst>
  </p:timing>
  <p:hf sldNum="0" hdr="0" ft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3-cogs-shutterstock_109415327.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0776" y="2618884"/>
            <a:ext cx="2419274" cy="2280166"/>
          </a:xfrm>
          <a:prstGeom prst="rect">
            <a:avLst/>
          </a:prstGeom>
        </p:spPr>
      </p:pic>
      <p:sp>
        <p:nvSpPr>
          <p:cNvPr id="2" name="Title 1"/>
          <p:cNvSpPr>
            <a:spLocks noGrp="1"/>
          </p:cNvSpPr>
          <p:nvPr>
            <p:ph type="ctrTitle"/>
          </p:nvPr>
        </p:nvSpPr>
        <p:spPr>
          <a:xfrm>
            <a:off x="695689" y="1891693"/>
            <a:ext cx="7772400" cy="740975"/>
          </a:xfrm>
        </p:spPr>
        <p:txBody>
          <a:bodyPr/>
          <a:lstStyle/>
          <a:p>
            <a:pPr>
              <a:lnSpc>
                <a:spcPct val="90000"/>
              </a:lnSpc>
            </a:pPr>
            <a:r>
              <a:rPr lang="ar-SA" sz="4800">
                <a:solidFill>
                  <a:schemeClr val="accent1"/>
                </a:solidFill>
              </a:rPr>
              <a:t>دليل مدرب اسفير</a:t>
            </a:r>
          </a:p>
        </p:txBody>
      </p:sp>
      <p:sp>
        <p:nvSpPr>
          <p:cNvPr id="3" name="Subtitle 2"/>
          <p:cNvSpPr>
            <a:spLocks noGrp="1"/>
          </p:cNvSpPr>
          <p:nvPr>
            <p:ph type="subTitle" idx="1"/>
          </p:nvPr>
        </p:nvSpPr>
        <p:spPr>
          <a:xfrm>
            <a:off x="5360294" y="2912707"/>
            <a:ext cx="3084843" cy="894303"/>
          </a:xfrm>
        </p:spPr>
        <p:txBody>
          <a:bodyPr>
            <a:normAutofit/>
          </a:bodyPr>
          <a:lstStyle/>
          <a:p>
            <a:pPr algn="r">
              <a:lnSpc>
                <a:spcPct val="80000"/>
              </a:lnSpc>
            </a:pPr>
            <a:r>
              <a:rPr lang="ar-SA" sz="2400" i="0" dirty="0">
                <a:solidFill>
                  <a:schemeClr val="tx2"/>
                </a:solidFill>
              </a:rPr>
              <a:t>الجزء "أ": معلومات أساسية حول مجموعة </a:t>
            </a:r>
            <a:r>
              <a:rPr lang="ar-SA" sz="2400" i="0" dirty="0" err="1">
                <a:solidFill>
                  <a:schemeClr val="tx2"/>
                </a:solidFill>
              </a:rPr>
              <a:t>اسفير</a:t>
            </a:r>
            <a:r>
              <a:rPr lang="ar-SA" sz="2400" i="0" dirty="0">
                <a:solidFill>
                  <a:schemeClr val="tx2"/>
                </a:solidFill>
              </a:rPr>
              <a:t> التدريبية 2015</a:t>
            </a:r>
          </a:p>
        </p:txBody>
      </p:sp>
      <p:sp>
        <p:nvSpPr>
          <p:cNvPr id="4" name="TextBox 3"/>
          <p:cNvSpPr txBox="1"/>
          <p:nvPr/>
        </p:nvSpPr>
        <p:spPr>
          <a:xfrm>
            <a:off x="2843808" y="6165304"/>
            <a:ext cx="5760640" cy="400110"/>
          </a:xfrm>
          <a:prstGeom prst="rect">
            <a:avLst/>
          </a:prstGeom>
          <a:noFill/>
        </p:spPr>
        <p:txBody>
          <a:bodyPr wrap="square" rtlCol="0">
            <a:spAutoFit/>
          </a:bodyPr>
          <a:lstStyle/>
          <a:p>
            <a:pPr algn="r" rtl="1"/>
            <a:r>
              <a:rPr lang="ar-SA" sz="2000" b="1" dirty="0">
                <a:solidFill>
                  <a:schemeClr val="bg1"/>
                </a:solidFill>
                <a:latin typeface="Traditional Arabic" panose="02020603050405020304" pitchFamily="18" charset="-78"/>
                <a:cs typeface="Traditional Arabic" panose="02020603050405020304" pitchFamily="18" charset="-78"/>
              </a:rPr>
              <a:t>مجموعة </a:t>
            </a:r>
            <a:r>
              <a:rPr lang="ar-SA" sz="2000" b="1" dirty="0" err="1">
                <a:solidFill>
                  <a:schemeClr val="bg1"/>
                </a:solidFill>
                <a:latin typeface="Traditional Arabic" panose="02020603050405020304" pitchFamily="18" charset="-78"/>
                <a:cs typeface="Traditional Arabic" panose="02020603050405020304" pitchFamily="18" charset="-78"/>
              </a:rPr>
              <a:t>اسفير</a:t>
            </a:r>
            <a:r>
              <a:rPr lang="ar-SA" sz="2000" b="1" dirty="0">
                <a:solidFill>
                  <a:schemeClr val="bg1"/>
                </a:solidFill>
                <a:latin typeface="Traditional Arabic" panose="02020603050405020304" pitchFamily="18" charset="-78"/>
                <a:cs typeface="Traditional Arabic" panose="02020603050405020304" pitchFamily="18" charset="-78"/>
              </a:rPr>
              <a:t> </a:t>
            </a:r>
            <a:r>
              <a:rPr lang="ar-SA" sz="2000" b="1" dirty="0" smtClean="0">
                <a:solidFill>
                  <a:schemeClr val="bg1"/>
                </a:solidFill>
                <a:latin typeface="Traditional Arabic" panose="02020603050405020304" pitchFamily="18" charset="-78"/>
                <a:cs typeface="Traditional Arabic" panose="02020603050405020304" pitchFamily="18" charset="-78"/>
              </a:rPr>
              <a:t>التدريبية</a:t>
            </a:r>
            <a:r>
              <a:rPr lang="fr-CH" sz="2000" b="1" dirty="0" smtClean="0">
                <a:solidFill>
                  <a:schemeClr val="bg1"/>
                </a:solidFill>
                <a:latin typeface="Traditional Arabic" panose="02020603050405020304" pitchFamily="18" charset="-78"/>
                <a:cs typeface="Traditional Arabic" panose="02020603050405020304" pitchFamily="18" charset="-78"/>
              </a:rPr>
              <a:t> 2015 </a:t>
            </a:r>
            <a:endParaRPr lang="ar-SA" sz="2000" b="1" dirty="0">
              <a:solidFill>
                <a:schemeClr val="bg1"/>
              </a:solidFill>
              <a:latin typeface="Traditional Arabic" panose="02020603050405020304" pitchFamily="18" charset="-78"/>
              <a:cs typeface="Traditional Arabic" panose="02020603050405020304" pitchFamily="18" charset="-78"/>
            </a:endParaRPr>
          </a:p>
        </p:txBody>
      </p:sp>
      <p:sp>
        <p:nvSpPr>
          <p:cNvPr id="5" name="Subtitle 2"/>
          <p:cNvSpPr txBox="1">
            <a:spLocks/>
          </p:cNvSpPr>
          <p:nvPr/>
        </p:nvSpPr>
        <p:spPr>
          <a:xfrm>
            <a:off x="4314179" y="4938926"/>
            <a:ext cx="3084843" cy="894303"/>
          </a:xfrm>
          <a:prstGeom prst="rect">
            <a:avLst/>
          </a:prstGeom>
        </p:spPr>
        <p:txBody>
          <a:bodyPr vert="horz" lIns="91440" tIns="45720" rIns="91440" bIns="45720" rtlCol="0">
            <a:normAutofit/>
          </a:bodyPr>
          <a:lstStyle>
            <a:lvl1pPr marL="0" indent="0" algn="ctr" defTabSz="914400" rtl="1" eaLnBrk="1" latinLnBrk="0" hangingPunct="1">
              <a:spcBef>
                <a:spcPct val="20000"/>
              </a:spcBef>
              <a:buFont typeface="Arial" panose="020B0604020202020204" pitchFamily="34" charset="0"/>
              <a:buNone/>
              <a:defRPr sz="4800" b="1" i="1" kern="1200">
                <a:solidFill>
                  <a:schemeClr val="accent1"/>
                </a:solidFill>
                <a:latin typeface="Traditional Arabic" panose="02020603050405020304" pitchFamily="18" charset="-78"/>
                <a:ea typeface="+mn-ea"/>
                <a:cs typeface="Traditional Arabic" panose="02020603050405020304" pitchFamily="18" charset="-78"/>
              </a:defRPr>
            </a:lvl1pPr>
            <a:lvl2pPr marL="457200" indent="0" algn="ctr" defTabSz="914400" rtl="1" eaLnBrk="1" latinLnBrk="0" hangingPunct="1">
              <a:spcBef>
                <a:spcPct val="20000"/>
              </a:spcBef>
              <a:buFont typeface="Arial" panose="020B0604020202020204" pitchFamily="34" charset="0"/>
              <a:buNone/>
              <a:defRPr sz="2200" kern="1200">
                <a:solidFill>
                  <a:schemeClr val="tx1">
                    <a:tint val="75000"/>
                  </a:schemeClr>
                </a:solidFill>
                <a:latin typeface="Traditional Arabic" panose="02020603050405020304" pitchFamily="18" charset="-78"/>
                <a:ea typeface="+mn-ea"/>
                <a:cs typeface="Traditional Arabic" panose="02020603050405020304" pitchFamily="18" charset="-78"/>
              </a:defRPr>
            </a:lvl2pPr>
            <a:lvl3pPr marL="914400" indent="0" algn="ctr" defTabSz="914400" rtl="1" eaLnBrk="1" latinLnBrk="0" hangingPunct="1">
              <a:spcBef>
                <a:spcPct val="20000"/>
              </a:spcBef>
              <a:buFont typeface="Traditional Arabic" panose="02020603050405020304" pitchFamily="18" charset="-78"/>
              <a:buNone/>
              <a:defRPr sz="2200" kern="1200">
                <a:solidFill>
                  <a:schemeClr val="tx1">
                    <a:tint val="75000"/>
                  </a:schemeClr>
                </a:solidFill>
                <a:latin typeface="Traditional Arabic" panose="02020603050405020304" pitchFamily="18" charset="-78"/>
                <a:ea typeface="+mn-ea"/>
                <a:cs typeface="Traditional Arabic" panose="02020603050405020304" pitchFamily="18" charset="-78"/>
              </a:defRPr>
            </a:lvl3pPr>
            <a:lvl4pPr marL="1371600" indent="0" algn="ctr" defTabSz="914400" rtl="1" eaLnBrk="1" latinLnBrk="0" hangingPunct="1">
              <a:spcBef>
                <a:spcPct val="20000"/>
              </a:spcBef>
              <a:buFont typeface="Arial" panose="020B0604020202020204" pitchFamily="34" charset="0"/>
              <a:buNone/>
              <a:defRPr sz="1800" kern="1200">
                <a:solidFill>
                  <a:schemeClr val="tx1">
                    <a:tint val="75000"/>
                  </a:schemeClr>
                </a:solidFill>
                <a:latin typeface="Traditional Arabic" panose="02020603050405020304" pitchFamily="18" charset="-78"/>
                <a:ea typeface="+mn-ea"/>
                <a:cs typeface="Traditional Arabic" panose="02020603050405020304" pitchFamily="18" charset="-78"/>
              </a:defRPr>
            </a:lvl4pPr>
            <a:lvl5pPr marL="1828800" indent="0" algn="ctr" defTabSz="914400" rtl="1" eaLnBrk="1" latinLnBrk="0" hangingPunct="1">
              <a:spcBef>
                <a:spcPct val="20000"/>
              </a:spcBef>
              <a:buFont typeface="Arial" panose="020B0604020202020204" pitchFamily="34" charset="0"/>
              <a:buNone/>
              <a:defRPr sz="1800" kern="1200">
                <a:solidFill>
                  <a:schemeClr val="tx1">
                    <a:tint val="75000"/>
                  </a:schemeClr>
                </a:solidFill>
                <a:latin typeface="Traditional Arabic" panose="02020603050405020304" pitchFamily="18" charset="-78"/>
                <a:ea typeface="+mn-ea"/>
                <a:cs typeface="Traditional Arabic" panose="02020603050405020304" pitchFamily="18" charset="-78"/>
              </a:defRPr>
            </a:lvl5pPr>
            <a:lvl6pPr marL="22860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lnSpc>
                <a:spcPct val="80000"/>
              </a:lnSpc>
            </a:pPr>
            <a:r>
              <a:rPr lang="ar-SA" sz="2400" i="0">
                <a:solidFill>
                  <a:schemeClr val="tx2"/>
                </a:solidFill>
              </a:rPr>
              <a:t>الجزء "ب": أسس تعليم الراشدين وتدريبهم حول اسفير</a:t>
            </a:r>
          </a:p>
        </p:txBody>
      </p:sp>
      <p:sp>
        <p:nvSpPr>
          <p:cNvPr id="6" name="Subtitle 2"/>
          <p:cNvSpPr txBox="1">
            <a:spLocks/>
          </p:cNvSpPr>
          <p:nvPr/>
        </p:nvSpPr>
        <p:spPr>
          <a:xfrm>
            <a:off x="672737" y="2912706"/>
            <a:ext cx="3084843" cy="894303"/>
          </a:xfrm>
          <a:prstGeom prst="rect">
            <a:avLst/>
          </a:prstGeom>
        </p:spPr>
        <p:txBody>
          <a:bodyPr vert="horz" lIns="91440" tIns="45720" rIns="91440" bIns="45720" rtlCol="0">
            <a:normAutofit/>
          </a:bodyPr>
          <a:lstStyle>
            <a:lvl1pPr marL="0" indent="0" algn="ctr" defTabSz="914400" rtl="1" eaLnBrk="1" latinLnBrk="0" hangingPunct="1">
              <a:spcBef>
                <a:spcPct val="20000"/>
              </a:spcBef>
              <a:buFont typeface="Arial" panose="020B0604020202020204" pitchFamily="34" charset="0"/>
              <a:buNone/>
              <a:defRPr sz="4800" b="1" i="1" kern="1200">
                <a:solidFill>
                  <a:schemeClr val="accent1"/>
                </a:solidFill>
                <a:latin typeface="Traditional Arabic" panose="02020603050405020304" pitchFamily="18" charset="-78"/>
                <a:ea typeface="+mn-ea"/>
                <a:cs typeface="Traditional Arabic" panose="02020603050405020304" pitchFamily="18" charset="-78"/>
              </a:defRPr>
            </a:lvl1pPr>
            <a:lvl2pPr marL="457200" indent="0" algn="ctr" defTabSz="914400" rtl="1" eaLnBrk="1" latinLnBrk="0" hangingPunct="1">
              <a:spcBef>
                <a:spcPct val="20000"/>
              </a:spcBef>
              <a:buFont typeface="Arial" panose="020B0604020202020204" pitchFamily="34" charset="0"/>
              <a:buNone/>
              <a:defRPr sz="2200" kern="1200">
                <a:solidFill>
                  <a:schemeClr val="tx1">
                    <a:tint val="75000"/>
                  </a:schemeClr>
                </a:solidFill>
                <a:latin typeface="Traditional Arabic" panose="02020603050405020304" pitchFamily="18" charset="-78"/>
                <a:ea typeface="+mn-ea"/>
                <a:cs typeface="Traditional Arabic" panose="02020603050405020304" pitchFamily="18" charset="-78"/>
              </a:defRPr>
            </a:lvl2pPr>
            <a:lvl3pPr marL="914400" indent="0" algn="ctr" defTabSz="914400" rtl="1" eaLnBrk="1" latinLnBrk="0" hangingPunct="1">
              <a:spcBef>
                <a:spcPct val="20000"/>
              </a:spcBef>
              <a:buFont typeface="Traditional Arabic" panose="02020603050405020304" pitchFamily="18" charset="-78"/>
              <a:buNone/>
              <a:defRPr sz="2200" kern="1200">
                <a:solidFill>
                  <a:schemeClr val="tx1">
                    <a:tint val="75000"/>
                  </a:schemeClr>
                </a:solidFill>
                <a:latin typeface="Traditional Arabic" panose="02020603050405020304" pitchFamily="18" charset="-78"/>
                <a:ea typeface="+mn-ea"/>
                <a:cs typeface="Traditional Arabic" panose="02020603050405020304" pitchFamily="18" charset="-78"/>
              </a:defRPr>
            </a:lvl3pPr>
            <a:lvl4pPr marL="1371600" indent="0" algn="ctr" defTabSz="914400" rtl="1" eaLnBrk="1" latinLnBrk="0" hangingPunct="1">
              <a:spcBef>
                <a:spcPct val="20000"/>
              </a:spcBef>
              <a:buFont typeface="Arial" panose="020B0604020202020204" pitchFamily="34" charset="0"/>
              <a:buNone/>
              <a:defRPr sz="1800" kern="1200">
                <a:solidFill>
                  <a:schemeClr val="tx1">
                    <a:tint val="75000"/>
                  </a:schemeClr>
                </a:solidFill>
                <a:latin typeface="Traditional Arabic" panose="02020603050405020304" pitchFamily="18" charset="-78"/>
                <a:ea typeface="+mn-ea"/>
                <a:cs typeface="Traditional Arabic" panose="02020603050405020304" pitchFamily="18" charset="-78"/>
              </a:defRPr>
            </a:lvl4pPr>
            <a:lvl5pPr marL="1828800" indent="0" algn="ctr" defTabSz="914400" rtl="1" eaLnBrk="1" latinLnBrk="0" hangingPunct="1">
              <a:spcBef>
                <a:spcPct val="20000"/>
              </a:spcBef>
              <a:buFont typeface="Arial" panose="020B0604020202020204" pitchFamily="34" charset="0"/>
              <a:buNone/>
              <a:defRPr sz="1800" kern="1200">
                <a:solidFill>
                  <a:schemeClr val="tx1">
                    <a:tint val="75000"/>
                  </a:schemeClr>
                </a:solidFill>
                <a:latin typeface="Traditional Arabic" panose="02020603050405020304" pitchFamily="18" charset="-78"/>
                <a:ea typeface="+mn-ea"/>
                <a:cs typeface="Traditional Arabic" panose="02020603050405020304" pitchFamily="18" charset="-78"/>
              </a:defRPr>
            </a:lvl5pPr>
            <a:lvl6pPr marL="22860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lnSpc>
                <a:spcPct val="80000"/>
              </a:lnSpc>
            </a:pPr>
            <a:r>
              <a:rPr lang="ar-SA" sz="2400" i="0">
                <a:solidFill>
                  <a:schemeClr val="tx2"/>
                </a:solidFill>
              </a:rPr>
              <a:t>الجزء "ت": تدريب اسفير الخاص بك في خمس خطوات</a:t>
            </a:r>
          </a:p>
        </p:txBody>
      </p:sp>
    </p:spTree>
    <p:extLst>
      <p:ext uri="{BB962C8B-B14F-4D97-AF65-F5344CB8AC3E}">
        <p14:creationId xmlns:p14="http://schemas.microsoft.com/office/powerpoint/2010/main" val="2147352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uppets building jigsaw shutterstock_21053632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72981" y="2146427"/>
            <a:ext cx="4834499" cy="3239114"/>
          </a:xfrm>
          <a:prstGeom prst="rect">
            <a:avLst/>
          </a:prstGeom>
        </p:spPr>
      </p:pic>
      <p:sp>
        <p:nvSpPr>
          <p:cNvPr id="2" name="Title 1"/>
          <p:cNvSpPr>
            <a:spLocks noGrp="1"/>
          </p:cNvSpPr>
          <p:nvPr>
            <p:ph type="title"/>
          </p:nvPr>
        </p:nvSpPr>
        <p:spPr/>
        <p:txBody>
          <a:bodyPr/>
          <a:lstStyle/>
          <a:p>
            <a:r>
              <a:rPr lang="ar-SA"/>
              <a:t>دروس مستخلصة من التّدريب حول اسفير</a:t>
            </a:r>
          </a:p>
        </p:txBody>
      </p:sp>
      <p:sp>
        <p:nvSpPr>
          <p:cNvPr id="3" name="Content Placeholder 2"/>
          <p:cNvSpPr>
            <a:spLocks noGrp="1"/>
          </p:cNvSpPr>
          <p:nvPr>
            <p:ph idx="1"/>
          </p:nvPr>
        </p:nvSpPr>
        <p:spPr>
          <a:xfrm>
            <a:off x="3848518" y="1369242"/>
            <a:ext cx="4838281" cy="489703"/>
          </a:xfrm>
        </p:spPr>
        <p:txBody>
          <a:bodyPr/>
          <a:lstStyle/>
          <a:p>
            <a:r>
              <a:rPr lang="ar-SA"/>
              <a:t> ما الذي تعلمناه منذ سنة 2000 وكيف يمكننا </a:t>
            </a:r>
            <a:r>
              <a:rPr lang="ar-SA" smtClean="0"/>
              <a:t>استغلاله</a:t>
            </a:r>
            <a:endParaRPr lang="ar-SA"/>
          </a:p>
        </p:txBody>
      </p:sp>
    </p:spTree>
    <p:extLst>
      <p:ext uri="{BB962C8B-B14F-4D97-AF65-F5344CB8AC3E}">
        <p14:creationId xmlns:p14="http://schemas.microsoft.com/office/powerpoint/2010/main" val="3388327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3.نصائح للمدرّبين المسؤولين على التدّريب الخاصّ باسفير</a:t>
            </a:r>
          </a:p>
        </p:txBody>
      </p:sp>
      <p:sp>
        <p:nvSpPr>
          <p:cNvPr id="3" name="Content Placeholder 2"/>
          <p:cNvSpPr>
            <a:spLocks noGrp="1"/>
          </p:cNvSpPr>
          <p:nvPr>
            <p:ph idx="1"/>
          </p:nvPr>
        </p:nvSpPr>
        <p:spPr>
          <a:xfrm>
            <a:off x="4059534" y="1369242"/>
            <a:ext cx="4627266" cy="580138"/>
          </a:xfrm>
        </p:spPr>
        <p:txBody>
          <a:bodyPr/>
          <a:lstStyle/>
          <a:p>
            <a:r>
              <a:rPr lang="ar-SA"/>
              <a:t> ماهي النصائح الاساسية للقيام بالتدريب على احسن وجه</a:t>
            </a:r>
            <a:r>
              <a:rPr lang="ar-SA" smtClean="0"/>
              <a:t>؟</a:t>
            </a:r>
            <a:endParaRPr lang="ar-SA"/>
          </a:p>
        </p:txBody>
      </p:sp>
      <p:pic>
        <p:nvPicPr>
          <p:cNvPr id="4" name="Picture 3" descr="puppet on tick shutterstock_10969430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47217" y="2034692"/>
            <a:ext cx="3324784" cy="3694204"/>
          </a:xfrm>
          <a:prstGeom prst="rect">
            <a:avLst/>
          </a:prstGeom>
          <a:effectLst>
            <a:softEdge rad="266700"/>
          </a:effectLst>
        </p:spPr>
      </p:pic>
    </p:spTree>
    <p:extLst>
      <p:ext uri="{BB962C8B-B14F-4D97-AF65-F5344CB8AC3E}">
        <p14:creationId xmlns:p14="http://schemas.microsoft.com/office/powerpoint/2010/main" val="3632061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83845" y="1493513"/>
            <a:ext cx="5487622" cy="4488875"/>
          </a:xfrm>
          <a:prstGeom prst="rect">
            <a:avLst/>
          </a:prstGeom>
        </p:spPr>
      </p:pic>
      <p:sp>
        <p:nvSpPr>
          <p:cNvPr id="2" name="Title 1"/>
          <p:cNvSpPr>
            <a:spLocks noGrp="1"/>
          </p:cNvSpPr>
          <p:nvPr>
            <p:ph type="title"/>
          </p:nvPr>
        </p:nvSpPr>
        <p:spPr/>
        <p:txBody>
          <a:bodyPr/>
          <a:lstStyle/>
          <a:p>
            <a:r>
              <a:rPr lang="ar-SA"/>
              <a:t>4. من التّدريب إلى تعلم وتطبيق اسفير</a:t>
            </a:r>
          </a:p>
        </p:txBody>
      </p:sp>
      <p:sp>
        <p:nvSpPr>
          <p:cNvPr id="3" name="Content Placeholder 2"/>
          <p:cNvSpPr>
            <a:spLocks noGrp="1"/>
          </p:cNvSpPr>
          <p:nvPr>
            <p:ph idx="1"/>
          </p:nvPr>
        </p:nvSpPr>
        <p:spPr>
          <a:xfrm>
            <a:off x="5174900" y="1369242"/>
            <a:ext cx="3511899" cy="469606"/>
          </a:xfrm>
        </p:spPr>
        <p:txBody>
          <a:bodyPr/>
          <a:lstStyle/>
          <a:p>
            <a:r>
              <a:rPr lang="ar-SA"/>
              <a:t> ما الذي تعلمناه منذ سنة 2000</a:t>
            </a:r>
            <a:r>
              <a:rPr lang="ar-SA" smtClean="0"/>
              <a:t>؟</a:t>
            </a:r>
            <a:endParaRPr lang="ar-SA"/>
          </a:p>
        </p:txBody>
      </p:sp>
    </p:spTree>
    <p:extLst>
      <p:ext uri="{BB962C8B-B14F-4D97-AF65-F5344CB8AC3E}">
        <p14:creationId xmlns:p14="http://schemas.microsoft.com/office/powerpoint/2010/main" val="1118245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5. مراجع اخرى</a:t>
            </a:r>
          </a:p>
        </p:txBody>
      </p:sp>
      <p:sp>
        <p:nvSpPr>
          <p:cNvPr id="3" name="Content Placeholder 2"/>
          <p:cNvSpPr>
            <a:spLocks noGrp="1"/>
          </p:cNvSpPr>
          <p:nvPr>
            <p:ph idx="1"/>
          </p:nvPr>
        </p:nvSpPr>
        <p:spPr>
          <a:xfrm>
            <a:off x="4722724" y="1369242"/>
            <a:ext cx="3964075" cy="630380"/>
          </a:xfrm>
        </p:spPr>
        <p:txBody>
          <a:bodyPr/>
          <a:lstStyle/>
          <a:p>
            <a:r>
              <a:rPr lang="ar-SA"/>
              <a:t> اين يمكنك العثور على معلومات ووسائل قيمة</a:t>
            </a:r>
            <a:r>
              <a:rPr lang="ar-SA" smtClean="0"/>
              <a:t>؟</a:t>
            </a:r>
            <a:endParaRPr lang="ar-SA"/>
          </a:p>
        </p:txBody>
      </p:sp>
      <p:pic>
        <p:nvPicPr>
          <p:cNvPr id="4" name="Picture 3" descr="puppedt with computer shutterstock_21516757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9997" y="2122751"/>
            <a:ext cx="4624472" cy="3556219"/>
          </a:xfrm>
          <a:prstGeom prst="rect">
            <a:avLst/>
          </a:prstGeom>
        </p:spPr>
      </p:pic>
    </p:spTree>
    <p:extLst>
      <p:ext uri="{BB962C8B-B14F-4D97-AF65-F5344CB8AC3E}">
        <p14:creationId xmlns:p14="http://schemas.microsoft.com/office/powerpoint/2010/main" val="2434831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a:t>الجزء "ت": تدريب اسفير الخاص بك في خمس خطوات</a:t>
            </a:r>
          </a:p>
        </p:txBody>
      </p:sp>
      <p:pic>
        <p:nvPicPr>
          <p:cNvPr id="3" name="Picture 2" descr="3-cogs-B.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0776" y="2618884"/>
            <a:ext cx="2438400" cy="2298192"/>
          </a:xfrm>
          <a:prstGeom prst="rect">
            <a:avLst/>
          </a:prstGeom>
        </p:spPr>
      </p:pic>
      <p:sp>
        <p:nvSpPr>
          <p:cNvPr id="4" name="TextBox 3"/>
          <p:cNvSpPr txBox="1"/>
          <p:nvPr/>
        </p:nvSpPr>
        <p:spPr>
          <a:xfrm>
            <a:off x="3386289" y="6300320"/>
            <a:ext cx="5295482" cy="461665"/>
          </a:xfrm>
          <a:prstGeom prst="rect">
            <a:avLst/>
          </a:prstGeom>
          <a:noFill/>
        </p:spPr>
        <p:txBody>
          <a:bodyPr wrap="square" rtlCol="1">
            <a:spAutoFit/>
          </a:bodyPr>
          <a:lstStyle/>
          <a:p>
            <a:pPr algn="r" rtl="1"/>
            <a:r>
              <a:rPr lang="ar-SA" sz="1200" b="1" smtClean="0">
                <a:solidFill>
                  <a:schemeClr val="bg1"/>
                </a:solidFill>
              </a:rPr>
              <a:t>الجزء "ت": تدريب اسفير الخاص بك في خمس خطوات</a:t>
            </a:r>
          </a:p>
          <a:p>
            <a:pPr algn="r" rtl="1"/>
            <a:r>
              <a:rPr lang="ar-SA" sz="1200" b="1" smtClean="0">
                <a:solidFill>
                  <a:schemeClr val="bg1"/>
                </a:solidFill>
              </a:rPr>
              <a:t>مجموعة اسفير التدريبة 2015</a:t>
            </a:r>
          </a:p>
        </p:txBody>
      </p:sp>
    </p:spTree>
    <p:extLst>
      <p:ext uri="{BB962C8B-B14F-4D97-AF65-F5344CB8AC3E}">
        <p14:creationId xmlns:p14="http://schemas.microsoft.com/office/powerpoint/2010/main" val="690480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94909" y="1369242"/>
            <a:ext cx="2862011" cy="4031001"/>
          </a:xfrm>
          <a:prstGeom prst="rect">
            <a:avLst/>
          </a:prstGeom>
        </p:spPr>
      </p:pic>
      <p:sp>
        <p:nvSpPr>
          <p:cNvPr id="2" name="Title 1"/>
          <p:cNvSpPr>
            <a:spLocks noGrp="1"/>
          </p:cNvSpPr>
          <p:nvPr>
            <p:ph type="title"/>
          </p:nvPr>
        </p:nvSpPr>
        <p:spPr/>
        <p:txBody>
          <a:bodyPr/>
          <a:lstStyle/>
          <a:p>
            <a:r>
              <a:rPr lang="ar-SA"/>
              <a:t>1. تحديد الاهداف من التدريب</a:t>
            </a:r>
          </a:p>
        </p:txBody>
      </p:sp>
      <p:sp>
        <p:nvSpPr>
          <p:cNvPr id="3" name="Content Placeholder 2"/>
          <p:cNvSpPr>
            <a:spLocks noGrp="1"/>
          </p:cNvSpPr>
          <p:nvPr>
            <p:ph idx="1"/>
          </p:nvPr>
        </p:nvSpPr>
        <p:spPr>
          <a:xfrm>
            <a:off x="4049486" y="1369242"/>
            <a:ext cx="4637314" cy="560042"/>
          </a:xfrm>
        </p:spPr>
        <p:txBody>
          <a:bodyPr/>
          <a:lstStyle/>
          <a:p>
            <a:r>
              <a:rPr lang="ar-SA"/>
              <a:t>ما الذي تحتاج لفهمه من خلال سياق التدريب الخاص بك؟ </a:t>
            </a:r>
          </a:p>
        </p:txBody>
      </p:sp>
    </p:spTree>
    <p:extLst>
      <p:ext uri="{BB962C8B-B14F-4D97-AF65-F5344CB8AC3E}">
        <p14:creationId xmlns:p14="http://schemas.microsoft.com/office/powerpoint/2010/main" val="1850396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uppet with clipboard shutterstock_9491775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40159" y="1704528"/>
            <a:ext cx="3596753" cy="3409722"/>
          </a:xfrm>
          <a:prstGeom prst="rect">
            <a:avLst/>
          </a:prstGeom>
        </p:spPr>
      </p:pic>
      <p:sp>
        <p:nvSpPr>
          <p:cNvPr id="2" name="Title 1"/>
          <p:cNvSpPr>
            <a:spLocks noGrp="1"/>
          </p:cNvSpPr>
          <p:nvPr>
            <p:ph type="title"/>
          </p:nvPr>
        </p:nvSpPr>
        <p:spPr/>
        <p:txBody>
          <a:bodyPr/>
          <a:lstStyle/>
          <a:p>
            <a:r>
              <a:rPr lang="ar-SA"/>
              <a:t>2. التخطيط للتدريب الخاص بك</a:t>
            </a:r>
          </a:p>
        </p:txBody>
      </p:sp>
      <p:sp>
        <p:nvSpPr>
          <p:cNvPr id="3" name="Content Placeholder 2"/>
          <p:cNvSpPr>
            <a:spLocks noGrp="1"/>
          </p:cNvSpPr>
          <p:nvPr>
            <p:ph idx="1"/>
          </p:nvPr>
        </p:nvSpPr>
        <p:spPr>
          <a:xfrm>
            <a:off x="5426110" y="1369242"/>
            <a:ext cx="3260690" cy="670573"/>
          </a:xfrm>
        </p:spPr>
        <p:txBody>
          <a:bodyPr/>
          <a:lstStyle/>
          <a:p>
            <a:r>
              <a:rPr lang="ar-SA"/>
              <a:t>ما الذي تحتاج الى تنسيقه مسبقا؟ </a:t>
            </a:r>
          </a:p>
        </p:txBody>
      </p:sp>
    </p:spTree>
    <p:extLst>
      <p:ext uri="{BB962C8B-B14F-4D97-AF65-F5344CB8AC3E}">
        <p14:creationId xmlns:p14="http://schemas.microsoft.com/office/powerpoint/2010/main" val="1537314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uppet-with-steps-edit-shutterstock_19322395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9210" y="2081768"/>
            <a:ext cx="4219843" cy="3450479"/>
          </a:xfrm>
          <a:prstGeom prst="rect">
            <a:avLst/>
          </a:prstGeom>
        </p:spPr>
      </p:pic>
      <p:sp>
        <p:nvSpPr>
          <p:cNvPr id="2" name="Title 1"/>
          <p:cNvSpPr>
            <a:spLocks noGrp="1"/>
          </p:cNvSpPr>
          <p:nvPr>
            <p:ph type="title"/>
          </p:nvPr>
        </p:nvSpPr>
        <p:spPr/>
        <p:txBody>
          <a:bodyPr/>
          <a:lstStyle/>
          <a:p>
            <a:r>
              <a:rPr lang="ar-SA"/>
              <a:t>3. التصميم لتدريب اسفير الخاص بك</a:t>
            </a:r>
          </a:p>
        </p:txBody>
      </p:sp>
      <p:sp>
        <p:nvSpPr>
          <p:cNvPr id="3" name="Content Placeholder 2"/>
          <p:cNvSpPr>
            <a:spLocks noGrp="1"/>
          </p:cNvSpPr>
          <p:nvPr>
            <p:ph idx="1"/>
          </p:nvPr>
        </p:nvSpPr>
        <p:spPr>
          <a:xfrm>
            <a:off x="4742822" y="1369242"/>
            <a:ext cx="3943978" cy="499751"/>
          </a:xfrm>
        </p:spPr>
        <p:txBody>
          <a:bodyPr/>
          <a:lstStyle/>
          <a:p>
            <a:r>
              <a:rPr lang="ar-SA"/>
              <a:t>ماهي الخطوات الاساسية التي ينبغي عليك اتباعها؟ </a:t>
            </a:r>
          </a:p>
        </p:txBody>
      </p:sp>
    </p:spTree>
    <p:extLst>
      <p:ext uri="{BB962C8B-B14F-4D97-AF65-F5344CB8AC3E}">
        <p14:creationId xmlns:p14="http://schemas.microsoft.com/office/powerpoint/2010/main" val="1363008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أمثلة </a:t>
            </a:r>
            <a:r>
              <a:rPr lang="ar-SA"/>
              <a:t>لدورات تدريبية متفاوتة </a:t>
            </a:r>
            <a:r>
              <a:rPr lang="ar-SA" smtClean="0"/>
              <a:t>المدّة</a:t>
            </a:r>
            <a:endParaRPr lang="ar-SA"/>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5709" y="1277880"/>
            <a:ext cx="5532584" cy="4632868"/>
          </a:xfrm>
          <a:prstGeom prst="rect">
            <a:avLst/>
          </a:prstGeom>
        </p:spPr>
      </p:pic>
    </p:spTree>
    <p:extLst>
      <p:ext uri="{BB962C8B-B14F-4D97-AF65-F5344CB8AC3E}">
        <p14:creationId xmlns:p14="http://schemas.microsoft.com/office/powerpoint/2010/main" val="24177175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7245" y="351693"/>
            <a:ext cx="5709556" cy="5456255"/>
          </a:xfrm>
          <a:prstGeom prst="rect">
            <a:avLst/>
          </a:prstGeom>
        </p:spPr>
      </p:pic>
      <p:sp>
        <p:nvSpPr>
          <p:cNvPr id="3" name="TextBox 2"/>
          <p:cNvSpPr txBox="1"/>
          <p:nvPr/>
        </p:nvSpPr>
        <p:spPr>
          <a:xfrm>
            <a:off x="3386289" y="6300320"/>
            <a:ext cx="5295482" cy="461665"/>
          </a:xfrm>
          <a:prstGeom prst="rect">
            <a:avLst/>
          </a:prstGeom>
          <a:noFill/>
        </p:spPr>
        <p:txBody>
          <a:bodyPr wrap="square" rtlCol="1">
            <a:spAutoFit/>
          </a:bodyPr>
          <a:lstStyle/>
          <a:p>
            <a:pPr algn="r" rtl="1"/>
            <a:r>
              <a:rPr lang="ar-SA" sz="1200" b="1" smtClean="0">
                <a:solidFill>
                  <a:schemeClr val="bg1"/>
                </a:solidFill>
              </a:rPr>
              <a:t>الجزء "ت": تدريب اسفير الخاص بك في خمس خطوات</a:t>
            </a:r>
          </a:p>
          <a:p>
            <a:pPr algn="r" rtl="1"/>
            <a:r>
              <a:rPr lang="ar-SA" sz="1200" b="1" smtClean="0">
                <a:solidFill>
                  <a:schemeClr val="bg1"/>
                </a:solidFill>
              </a:rPr>
              <a:t>مجموعة اسفير التدريبة 2015</a:t>
            </a:r>
          </a:p>
        </p:txBody>
      </p:sp>
    </p:spTree>
    <p:extLst>
      <p:ext uri="{BB962C8B-B14F-4D97-AF65-F5344CB8AC3E}">
        <p14:creationId xmlns:p14="http://schemas.microsoft.com/office/powerpoint/2010/main" val="465492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ar-SA"/>
              <a:t>الجزء "أ": معلومات أساسية حول </a:t>
            </a:r>
            <a:br>
              <a:rPr lang="ar-SA"/>
            </a:br>
            <a:r>
              <a:rPr lang="ar-SA"/>
              <a:t>مجموعة اسفير التدريبية 2015</a:t>
            </a:r>
          </a:p>
        </p:txBody>
      </p:sp>
      <p:pic>
        <p:nvPicPr>
          <p:cNvPr id="6" name="Picture 5" descr="3-cogs-C.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4344" y="2618884"/>
            <a:ext cx="2438400" cy="2298192"/>
          </a:xfrm>
          <a:prstGeom prst="rect">
            <a:avLst/>
          </a:prstGeom>
        </p:spPr>
      </p:pic>
      <p:sp>
        <p:nvSpPr>
          <p:cNvPr id="7" name="TextBox 6"/>
          <p:cNvSpPr txBox="1"/>
          <p:nvPr/>
        </p:nvSpPr>
        <p:spPr>
          <a:xfrm>
            <a:off x="3386289" y="6300320"/>
            <a:ext cx="5295482" cy="276999"/>
          </a:xfrm>
          <a:prstGeom prst="rect">
            <a:avLst/>
          </a:prstGeom>
          <a:noFill/>
        </p:spPr>
        <p:txBody>
          <a:bodyPr wrap="square" rtlCol="1">
            <a:spAutoFit/>
          </a:bodyPr>
          <a:lstStyle/>
          <a:p>
            <a:pPr algn="r" rtl="1"/>
            <a:r>
              <a:rPr lang="ar-SA" sz="1200" b="1" dirty="0" smtClean="0">
                <a:solidFill>
                  <a:schemeClr val="bg1"/>
                </a:solidFill>
              </a:rPr>
              <a:t>الجزء "أ": معلومات أساسية حول مجموعة </a:t>
            </a:r>
            <a:r>
              <a:rPr lang="ar-SA" sz="1200" b="1" dirty="0" err="1" smtClean="0">
                <a:solidFill>
                  <a:schemeClr val="bg1"/>
                </a:solidFill>
              </a:rPr>
              <a:t>اسفير</a:t>
            </a:r>
            <a:r>
              <a:rPr lang="ar-SA" sz="1200" b="1" dirty="0" smtClean="0">
                <a:solidFill>
                  <a:schemeClr val="bg1"/>
                </a:solidFill>
              </a:rPr>
              <a:t> التدريبية </a:t>
            </a:r>
            <a:r>
              <a:rPr lang="ar-SA" sz="1200" b="1" dirty="0" smtClean="0">
                <a:solidFill>
                  <a:schemeClr val="bg1"/>
                </a:solidFill>
              </a:rPr>
              <a:t>2015</a:t>
            </a:r>
            <a:endParaRPr lang="ar-SA" sz="1200" b="1" dirty="0" smtClean="0">
              <a:solidFill>
                <a:schemeClr val="bg1"/>
              </a:solidFill>
            </a:endParaRPr>
          </a:p>
        </p:txBody>
      </p:sp>
    </p:spTree>
    <p:extLst>
      <p:ext uri="{BB962C8B-B14F-4D97-AF65-F5344CB8AC3E}">
        <p14:creationId xmlns:p14="http://schemas.microsoft.com/office/powerpoint/2010/main" val="1330774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4</a:t>
            </a:r>
            <a:r>
              <a:rPr lang="ar-SA" smtClean="0"/>
              <a:t>. </a:t>
            </a:r>
            <a:r>
              <a:rPr lang="ar-SA"/>
              <a:t>تسيير تدريب اسفير الخاص بك</a:t>
            </a:r>
          </a:p>
        </p:txBody>
      </p:sp>
      <p:sp>
        <p:nvSpPr>
          <p:cNvPr id="3" name="Content Placeholder 2"/>
          <p:cNvSpPr>
            <a:spLocks noGrp="1"/>
          </p:cNvSpPr>
          <p:nvPr>
            <p:ph idx="1"/>
          </p:nvPr>
        </p:nvSpPr>
        <p:spPr>
          <a:xfrm>
            <a:off x="4391130" y="1369242"/>
            <a:ext cx="4295670" cy="539945"/>
          </a:xfrm>
        </p:spPr>
        <p:txBody>
          <a:bodyPr/>
          <a:lstStyle/>
          <a:p>
            <a:r>
              <a:rPr lang="ar-SA"/>
              <a:t>كيف يمكنك تحقيق الاهداف التي قمت بوضعها مسبقا؟ </a:t>
            </a:r>
          </a:p>
        </p:txBody>
      </p:sp>
      <p:pic>
        <p:nvPicPr>
          <p:cNvPr id="4" name="Picture 3" descr="puppets with jigsaws shutterstock_8837617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9250" y="2196669"/>
            <a:ext cx="4459133" cy="3665407"/>
          </a:xfrm>
          <a:prstGeom prst="rect">
            <a:avLst/>
          </a:prstGeom>
        </p:spPr>
      </p:pic>
    </p:spTree>
    <p:extLst>
      <p:ext uri="{BB962C8B-B14F-4D97-AF65-F5344CB8AC3E}">
        <p14:creationId xmlns:p14="http://schemas.microsoft.com/office/powerpoint/2010/main" val="13346451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553089" y="1868993"/>
            <a:ext cx="4019149" cy="4019149"/>
          </a:xfrm>
          <a:prstGeom prst="rect">
            <a:avLst/>
          </a:prstGeom>
          <a:effectLst>
            <a:softEdge rad="368300"/>
          </a:effectLst>
        </p:spPr>
      </p:pic>
      <p:sp>
        <p:nvSpPr>
          <p:cNvPr id="2" name="Title 1"/>
          <p:cNvSpPr>
            <a:spLocks noGrp="1"/>
          </p:cNvSpPr>
          <p:nvPr>
            <p:ph type="title"/>
          </p:nvPr>
        </p:nvSpPr>
        <p:spPr/>
        <p:txBody>
          <a:bodyPr/>
          <a:lstStyle/>
          <a:p>
            <a:r>
              <a:rPr lang="ar-SA"/>
              <a:t>5. تقييم التدريب ومتابعة الدورة التعليمية</a:t>
            </a:r>
          </a:p>
        </p:txBody>
      </p:sp>
      <p:sp>
        <p:nvSpPr>
          <p:cNvPr id="3" name="Content Placeholder 2"/>
          <p:cNvSpPr>
            <a:spLocks noGrp="1"/>
          </p:cNvSpPr>
          <p:nvPr>
            <p:ph idx="1"/>
          </p:nvPr>
        </p:nvSpPr>
        <p:spPr>
          <a:xfrm>
            <a:off x="4340888" y="1369242"/>
            <a:ext cx="4345912" cy="499751"/>
          </a:xfrm>
        </p:spPr>
        <p:txBody>
          <a:bodyPr/>
          <a:lstStyle/>
          <a:p>
            <a:r>
              <a:rPr lang="ar-SA"/>
              <a:t>لا يقتصر التعلم على هذه المرحلة، فماهي المرحلة المقبلة</a:t>
            </a:r>
            <a:r>
              <a:rPr lang="ar-SA" smtClean="0"/>
              <a:t>؟</a:t>
            </a:r>
            <a:endParaRPr lang="ar-SA"/>
          </a:p>
        </p:txBody>
      </p:sp>
      <p:sp>
        <p:nvSpPr>
          <p:cNvPr id="5" name="Content Placeholder 2"/>
          <p:cNvSpPr txBox="1">
            <a:spLocks/>
          </p:cNvSpPr>
          <p:nvPr/>
        </p:nvSpPr>
        <p:spPr>
          <a:xfrm>
            <a:off x="4039436" y="1906599"/>
            <a:ext cx="768699" cy="499751"/>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ar-SA" sz="2800" b="1">
                <a:solidFill>
                  <a:schemeClr val="tx2"/>
                </a:solidFill>
              </a:rPr>
              <a:t>تعلم</a:t>
            </a:r>
          </a:p>
        </p:txBody>
      </p:sp>
      <p:sp>
        <p:nvSpPr>
          <p:cNvPr id="6" name="Content Placeholder 2"/>
          <p:cNvSpPr txBox="1">
            <a:spLocks/>
          </p:cNvSpPr>
          <p:nvPr/>
        </p:nvSpPr>
        <p:spPr>
          <a:xfrm>
            <a:off x="723481" y="5388391"/>
            <a:ext cx="1525457" cy="499751"/>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ar-SA" sz="2800" b="1">
                <a:solidFill>
                  <a:schemeClr val="tx2"/>
                </a:solidFill>
              </a:rPr>
              <a:t>قيّم عملك</a:t>
            </a:r>
          </a:p>
        </p:txBody>
      </p:sp>
    </p:spTree>
    <p:extLst>
      <p:ext uri="{BB962C8B-B14F-4D97-AF65-F5344CB8AC3E}">
        <p14:creationId xmlns:p14="http://schemas.microsoft.com/office/powerpoint/2010/main" val="3477030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lti-coloured-hands-shutterstock_18486735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791387"/>
            <a:ext cx="9144000" cy="4082473"/>
          </a:xfrm>
          <a:prstGeom prst="rect">
            <a:avLst/>
          </a:prstGeom>
        </p:spPr>
      </p:pic>
      <p:sp>
        <p:nvSpPr>
          <p:cNvPr id="6" name="Title 1"/>
          <p:cNvSpPr txBox="1">
            <a:spLocks/>
          </p:cNvSpPr>
          <p:nvPr/>
        </p:nvSpPr>
        <p:spPr>
          <a:xfrm>
            <a:off x="695689" y="977294"/>
            <a:ext cx="7772400" cy="1394118"/>
          </a:xfrm>
          <a:prstGeom prst="rect">
            <a:avLst/>
          </a:prstGeom>
        </p:spPr>
        <p:txBody>
          <a:bodyPr/>
          <a:lst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a:lstStyle>
          <a:p>
            <a:pPr algn="ctr"/>
            <a:r>
              <a:rPr lang="ar-SA" sz="4000"/>
              <a:t>حظ موفق</a:t>
            </a:r>
          </a:p>
        </p:txBody>
      </p:sp>
    </p:spTree>
    <p:extLst>
      <p:ext uri="{BB962C8B-B14F-4D97-AF65-F5344CB8AC3E}">
        <p14:creationId xmlns:p14="http://schemas.microsoft.com/office/powerpoint/2010/main" val="881549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1. مقدمة حول مجموعة اسفير التدريبية 2015</a:t>
            </a:r>
          </a:p>
        </p:txBody>
      </p:sp>
      <p:sp>
        <p:nvSpPr>
          <p:cNvPr id="3" name="Content Placeholder 2"/>
          <p:cNvSpPr>
            <a:spLocks noGrp="1"/>
          </p:cNvSpPr>
          <p:nvPr>
            <p:ph idx="1"/>
          </p:nvPr>
        </p:nvSpPr>
        <p:spPr>
          <a:xfrm>
            <a:off x="6189784" y="1369242"/>
            <a:ext cx="2497015" cy="610283"/>
          </a:xfrm>
        </p:spPr>
        <p:txBody>
          <a:bodyPr/>
          <a:lstStyle/>
          <a:p>
            <a:r>
              <a:rPr lang="ar-SA"/>
              <a:t> ماهي هذه  المجموعة</a:t>
            </a:r>
            <a:r>
              <a:rPr lang="ar-SA" smtClean="0"/>
              <a:t>؟</a:t>
            </a:r>
            <a:endParaRPr lang="ar-SA"/>
          </a:p>
        </p:txBody>
      </p:sp>
      <p:pic>
        <p:nvPicPr>
          <p:cNvPr id="4" name="Picture 3" descr="puppet-on---shutterstock_12938914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7214" y="1442362"/>
            <a:ext cx="3398914" cy="3808043"/>
          </a:xfrm>
          <a:prstGeom prst="rect">
            <a:avLst/>
          </a:prstGeom>
          <a:effectLst>
            <a:softEdge rad="76200"/>
          </a:effectLst>
        </p:spPr>
      </p:pic>
    </p:spTree>
    <p:extLst>
      <p:ext uri="{BB962C8B-B14F-4D97-AF65-F5344CB8AC3E}">
        <p14:creationId xmlns:p14="http://schemas.microsoft.com/office/powerpoint/2010/main" val="1892915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uppet with box shutterstock_171721064.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0680" y="1684432"/>
            <a:ext cx="3986333" cy="3986333"/>
          </a:xfrm>
          <a:prstGeom prst="rect">
            <a:avLst/>
          </a:prstGeom>
        </p:spPr>
      </p:pic>
      <p:sp>
        <p:nvSpPr>
          <p:cNvPr id="2" name="Title 1"/>
          <p:cNvSpPr>
            <a:spLocks noGrp="1"/>
          </p:cNvSpPr>
          <p:nvPr>
            <p:ph type="title"/>
          </p:nvPr>
        </p:nvSpPr>
        <p:spPr/>
        <p:txBody>
          <a:bodyPr/>
          <a:lstStyle/>
          <a:p>
            <a:r>
              <a:rPr lang="ar-SA"/>
              <a:t>2. لمحة حول مجموعة اسفير التدريبية 2015</a:t>
            </a:r>
          </a:p>
        </p:txBody>
      </p:sp>
      <p:sp>
        <p:nvSpPr>
          <p:cNvPr id="3" name="Content Placeholder 2"/>
          <p:cNvSpPr>
            <a:spLocks noGrp="1"/>
          </p:cNvSpPr>
          <p:nvPr>
            <p:ph idx="1"/>
          </p:nvPr>
        </p:nvSpPr>
        <p:spPr>
          <a:xfrm>
            <a:off x="4421274" y="1369242"/>
            <a:ext cx="4265525" cy="630380"/>
          </a:xfrm>
        </p:spPr>
        <p:txBody>
          <a:bodyPr/>
          <a:lstStyle/>
          <a:p>
            <a:r>
              <a:rPr lang="ar-SA"/>
              <a:t> ماذا ستجد في مجموعة اسفير التدريبية 2015 </a:t>
            </a:r>
            <a:r>
              <a:rPr lang="ar-SA" smtClean="0"/>
              <a:t>الجديدة</a:t>
            </a:r>
          </a:p>
        </p:txBody>
      </p:sp>
    </p:spTree>
    <p:extLst>
      <p:ext uri="{BB962C8B-B14F-4D97-AF65-F5344CB8AC3E}">
        <p14:creationId xmlns:p14="http://schemas.microsoft.com/office/powerpoint/2010/main" val="1204879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3. القواعد المتعلقة باستعمال مجموعة اسفير التدريبية 2015</a:t>
            </a:r>
          </a:p>
        </p:txBody>
      </p:sp>
      <p:sp>
        <p:nvSpPr>
          <p:cNvPr id="3" name="Content Placeholder 2"/>
          <p:cNvSpPr>
            <a:spLocks noGrp="1"/>
          </p:cNvSpPr>
          <p:nvPr>
            <p:ph idx="1"/>
          </p:nvPr>
        </p:nvSpPr>
        <p:spPr>
          <a:xfrm>
            <a:off x="5084466" y="1369242"/>
            <a:ext cx="3602334" cy="650477"/>
          </a:xfrm>
        </p:spPr>
        <p:txBody>
          <a:bodyPr/>
          <a:lstStyle/>
          <a:p>
            <a:r>
              <a:rPr lang="ar-SA"/>
              <a:t> كيف يمكنك أن تستعمل مواد اسفير </a:t>
            </a:r>
            <a:r>
              <a:rPr lang="ar-SA" smtClean="0"/>
              <a:t>التدريبية</a:t>
            </a:r>
            <a:endParaRPr lang="ar-SA"/>
          </a:p>
        </p:txBody>
      </p:sp>
      <p:pic>
        <p:nvPicPr>
          <p:cNvPr id="4" name="Picture 3"/>
          <p:cNvPicPr>
            <a:picLocks noChangeAspect="1"/>
          </p:cNvPicPr>
          <p:nvPr/>
        </p:nvPicPr>
        <p:blipFill>
          <a:blip r:embed="rId3"/>
          <a:stretch>
            <a:fillRect/>
          </a:stretch>
        </p:blipFill>
        <p:spPr>
          <a:xfrm>
            <a:off x="1481804" y="1862511"/>
            <a:ext cx="3090197" cy="3090197"/>
          </a:xfrm>
          <a:prstGeom prst="rect">
            <a:avLst/>
          </a:prstGeom>
        </p:spPr>
      </p:pic>
    </p:spTree>
    <p:extLst>
      <p:ext uri="{BB962C8B-B14F-4D97-AF65-F5344CB8AC3E}">
        <p14:creationId xmlns:p14="http://schemas.microsoft.com/office/powerpoint/2010/main" val="1621314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uppet with pie chart segment shutterstock_98591858.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69345" y="2043827"/>
            <a:ext cx="4814017" cy="3610513"/>
          </a:xfrm>
          <a:prstGeom prst="rect">
            <a:avLst/>
          </a:prstGeom>
        </p:spPr>
      </p:pic>
      <p:sp>
        <p:nvSpPr>
          <p:cNvPr id="2" name="Title 1"/>
          <p:cNvSpPr>
            <a:spLocks noGrp="1"/>
          </p:cNvSpPr>
          <p:nvPr>
            <p:ph type="title"/>
          </p:nvPr>
        </p:nvSpPr>
        <p:spPr/>
        <p:txBody>
          <a:bodyPr/>
          <a:lstStyle/>
          <a:p>
            <a:r>
              <a:rPr lang="ar-SA"/>
              <a:t>4. الملاحظات وعملية التنقيح</a:t>
            </a:r>
          </a:p>
        </p:txBody>
      </p:sp>
      <p:sp>
        <p:nvSpPr>
          <p:cNvPr id="3" name="Content Placeholder 2"/>
          <p:cNvSpPr>
            <a:spLocks noGrp="1"/>
          </p:cNvSpPr>
          <p:nvPr>
            <p:ph idx="1"/>
          </p:nvPr>
        </p:nvSpPr>
        <p:spPr/>
        <p:txBody>
          <a:bodyPr/>
          <a:lstStyle/>
          <a:p>
            <a:r>
              <a:rPr lang="ar-SA"/>
              <a:t>كيف يمكنك المساهمة في تحسين جودة هذه المواد </a:t>
            </a:r>
            <a:r>
              <a:rPr lang="ar-SA" smtClean="0"/>
              <a:t>التدريبية</a:t>
            </a:r>
            <a:endParaRPr lang="ar-SA"/>
          </a:p>
        </p:txBody>
      </p:sp>
    </p:spTree>
    <p:extLst>
      <p:ext uri="{BB962C8B-B14F-4D97-AF65-F5344CB8AC3E}">
        <p14:creationId xmlns:p14="http://schemas.microsoft.com/office/powerpoint/2010/main" val="61533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uppets with cube shutterstock_17629697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79926" y="1919235"/>
            <a:ext cx="4160398" cy="3465612"/>
          </a:xfrm>
          <a:prstGeom prst="rect">
            <a:avLst/>
          </a:prstGeom>
        </p:spPr>
      </p:pic>
      <p:sp>
        <p:nvSpPr>
          <p:cNvPr id="2" name="Title 1"/>
          <p:cNvSpPr>
            <a:spLocks noGrp="1"/>
          </p:cNvSpPr>
          <p:nvPr>
            <p:ph type="title"/>
          </p:nvPr>
        </p:nvSpPr>
        <p:spPr/>
        <p:txBody>
          <a:bodyPr/>
          <a:lstStyle/>
          <a:p>
            <a:r>
              <a:rPr lang="ar-SA"/>
              <a:t>5. شكر وتقدير</a:t>
            </a:r>
          </a:p>
        </p:txBody>
      </p:sp>
      <p:sp>
        <p:nvSpPr>
          <p:cNvPr id="3" name="Content Placeholder 2"/>
          <p:cNvSpPr>
            <a:spLocks noGrp="1"/>
          </p:cNvSpPr>
          <p:nvPr>
            <p:ph idx="1"/>
          </p:nvPr>
        </p:nvSpPr>
        <p:spPr>
          <a:xfrm>
            <a:off x="4732774" y="1369242"/>
            <a:ext cx="3954026" cy="549993"/>
          </a:xfrm>
        </p:spPr>
        <p:txBody>
          <a:bodyPr/>
          <a:lstStyle/>
          <a:p>
            <a:r>
              <a:rPr lang="ar-SA"/>
              <a:t> من ساهم في تأليف مجموعة اسفير التدريبية </a:t>
            </a:r>
            <a:r>
              <a:rPr lang="ar-SA" smtClean="0"/>
              <a:t>2015</a:t>
            </a:r>
            <a:endParaRPr lang="ar-SA"/>
          </a:p>
        </p:txBody>
      </p:sp>
    </p:spTree>
    <p:extLst>
      <p:ext uri="{BB962C8B-B14F-4D97-AF65-F5344CB8AC3E}">
        <p14:creationId xmlns:p14="http://schemas.microsoft.com/office/powerpoint/2010/main" val="594074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a:t>الجزء "ب": أسس تعليم الراشدين وتدريبهم حول اسفير</a:t>
            </a:r>
          </a:p>
        </p:txBody>
      </p:sp>
      <p:pic>
        <p:nvPicPr>
          <p:cNvPr id="3" name="Picture 2" descr="3-cogs-A.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0776" y="2618884"/>
            <a:ext cx="2438400" cy="2298192"/>
          </a:xfrm>
          <a:prstGeom prst="rect">
            <a:avLst/>
          </a:prstGeom>
        </p:spPr>
      </p:pic>
      <p:sp>
        <p:nvSpPr>
          <p:cNvPr id="4" name="TextBox 3"/>
          <p:cNvSpPr txBox="1"/>
          <p:nvPr/>
        </p:nvSpPr>
        <p:spPr>
          <a:xfrm>
            <a:off x="3386289" y="6300320"/>
            <a:ext cx="5295482" cy="461665"/>
          </a:xfrm>
          <a:prstGeom prst="rect">
            <a:avLst/>
          </a:prstGeom>
          <a:noFill/>
        </p:spPr>
        <p:txBody>
          <a:bodyPr wrap="square" rtlCol="1">
            <a:spAutoFit/>
          </a:bodyPr>
          <a:lstStyle/>
          <a:p>
            <a:pPr algn="r" rtl="1"/>
            <a:r>
              <a:rPr lang="ar-SA" sz="1200" b="1" smtClean="0">
                <a:solidFill>
                  <a:schemeClr val="bg1"/>
                </a:solidFill>
              </a:rPr>
              <a:t>الجزء "ب": أسس تعليم الراشدين وتدريبهم حول اسفير</a:t>
            </a:r>
          </a:p>
          <a:p>
            <a:pPr algn="r" rtl="1"/>
            <a:r>
              <a:rPr lang="ar-SA" sz="1200" b="1" smtClean="0">
                <a:solidFill>
                  <a:schemeClr val="bg1"/>
                </a:solidFill>
              </a:rPr>
              <a:t>مجموعة اسفير التدريبة </a:t>
            </a:r>
          </a:p>
        </p:txBody>
      </p:sp>
    </p:spTree>
    <p:extLst>
      <p:ext uri="{BB962C8B-B14F-4D97-AF65-F5344CB8AC3E}">
        <p14:creationId xmlns:p14="http://schemas.microsoft.com/office/powerpoint/2010/main" val="208973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1. تذكير موجز حول تعليم الرّاشدين وتدريبهم </a:t>
            </a:r>
          </a:p>
        </p:txBody>
      </p:sp>
      <p:sp>
        <p:nvSpPr>
          <p:cNvPr id="3" name="Content Placeholder 2"/>
          <p:cNvSpPr>
            <a:spLocks noGrp="1"/>
          </p:cNvSpPr>
          <p:nvPr>
            <p:ph idx="1"/>
          </p:nvPr>
        </p:nvSpPr>
        <p:spPr>
          <a:xfrm>
            <a:off x="5556738" y="1369242"/>
            <a:ext cx="3130062" cy="660525"/>
          </a:xfrm>
        </p:spPr>
        <p:txBody>
          <a:bodyPr/>
          <a:lstStyle/>
          <a:p>
            <a:r>
              <a:rPr lang="ar-SA"/>
              <a:t>ما الذي يحث الراشدين على </a:t>
            </a:r>
            <a:r>
              <a:rPr lang="ar-SA" smtClean="0"/>
              <a:t>التعلم</a:t>
            </a:r>
            <a:endParaRPr lang="ar-SA"/>
          </a:p>
        </p:txBody>
      </p:sp>
      <p:pic>
        <p:nvPicPr>
          <p:cNvPr id="4" name="Picture 3" descr="head-with-words.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41730" y="1806361"/>
            <a:ext cx="3122660" cy="3528606"/>
          </a:xfrm>
          <a:prstGeom prst="rect">
            <a:avLst/>
          </a:prstGeom>
        </p:spPr>
      </p:pic>
    </p:spTree>
    <p:extLst>
      <p:ext uri="{BB962C8B-B14F-4D97-AF65-F5344CB8AC3E}">
        <p14:creationId xmlns:p14="http://schemas.microsoft.com/office/powerpoint/2010/main" val="731296644"/>
      </p:ext>
    </p:extLst>
  </p:cSld>
  <p:clrMapOvr>
    <a:masterClrMapping/>
  </p:clrMapOvr>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831</TotalTime>
  <Words>5509</Words>
  <Application>Microsoft Office PowerPoint</Application>
  <PresentationFormat>On-screen Show (4:3)</PresentationFormat>
  <Paragraphs>595</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Speher Arabic ppt theme</vt:lpstr>
      <vt:lpstr>دليل مدرب اسفير</vt:lpstr>
      <vt:lpstr>الجزء "أ": معلومات أساسية حول  مجموعة اسفير التدريبية 2015</vt:lpstr>
      <vt:lpstr>1. مقدمة حول مجموعة اسفير التدريبية 2015</vt:lpstr>
      <vt:lpstr>2. لمحة حول مجموعة اسفير التدريبية 2015</vt:lpstr>
      <vt:lpstr>3. القواعد المتعلقة باستعمال مجموعة اسفير التدريبية 2015</vt:lpstr>
      <vt:lpstr>4. الملاحظات وعملية التنقيح</vt:lpstr>
      <vt:lpstr>5. شكر وتقدير</vt:lpstr>
      <vt:lpstr>الجزء "ب": أسس تعليم الراشدين وتدريبهم حول اسفير</vt:lpstr>
      <vt:lpstr>1. تذكير موجز حول تعليم الرّاشدين وتدريبهم </vt:lpstr>
      <vt:lpstr>دروس مستخلصة من التّدريب حول اسفير</vt:lpstr>
      <vt:lpstr>3.نصائح للمدرّبين المسؤولين على التدّريب الخاصّ باسفير</vt:lpstr>
      <vt:lpstr>4. من التّدريب إلى تعلم وتطبيق اسفير</vt:lpstr>
      <vt:lpstr>5. مراجع اخرى</vt:lpstr>
      <vt:lpstr>الجزء "ت": تدريب اسفير الخاص بك في خمس خطوات</vt:lpstr>
      <vt:lpstr>1. تحديد الاهداف من التدريب</vt:lpstr>
      <vt:lpstr>2. التخطيط للتدريب الخاص بك</vt:lpstr>
      <vt:lpstr>3. التصميم لتدريب اسفير الخاص بك</vt:lpstr>
      <vt:lpstr>أمثلة لدورات تدريبية متفاوتة المدّة</vt:lpstr>
      <vt:lpstr>PowerPoint Presentation</vt:lpstr>
      <vt:lpstr>4. تسيير تدريب اسفير الخاص بك</vt:lpstr>
      <vt:lpstr>5. تقييم التدريب ومتابعة الدورة التعليمية</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dc:creator>
  <cp:lastModifiedBy>Monia</cp:lastModifiedBy>
  <cp:revision>90</cp:revision>
  <dcterms:created xsi:type="dcterms:W3CDTF">2015-04-13T14:23:17Z</dcterms:created>
  <dcterms:modified xsi:type="dcterms:W3CDTF">2015-05-27T09:25:27Z</dcterms:modified>
</cp:coreProperties>
</file>